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7" r:id="rId3"/>
    <p:sldId id="259" r:id="rId4"/>
    <p:sldId id="260" r:id="rId5"/>
    <p:sldId id="262" r:id="rId6"/>
    <p:sldId id="263" r:id="rId7"/>
    <p:sldId id="264" r:id="rId8"/>
    <p:sldId id="265" r:id="rId9"/>
    <p:sldId id="268" r:id="rId10"/>
    <p:sldId id="275" r:id="rId11"/>
    <p:sldId id="276" r:id="rId12"/>
    <p:sldId id="278" r:id="rId13"/>
    <p:sldId id="279" r:id="rId14"/>
    <p:sldId id="274" r:id="rId15"/>
    <p:sldId id="266" r:id="rId16"/>
    <p:sldId id="267" r:id="rId17"/>
    <p:sldId id="269" r:id="rId18"/>
    <p:sldId id="270" r:id="rId19"/>
    <p:sldId id="271" r:id="rId20"/>
    <p:sldId id="272" r:id="rId21"/>
    <p:sldId id="273" r:id="rId2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Ref idx="1001">
        <a:schemeClr val="bg2"/>
      </p:bgRef>
    </p:bg>
    <p:spTree>
      <p:nvGrpSpPr>
        <p:cNvPr id="1" name=""/>
        <p:cNvGrpSpPr/>
        <p:nvPr/>
      </p:nvGrpSpPr>
      <p:grpSpPr>
        <a:xfrm>
          <a:off x="0" y="0"/>
          <a:ext cx="0" cy="0"/>
          <a:chOff x="0" y="0"/>
          <a:chExt cx="0" cy="0"/>
        </a:xfrm>
      </p:grpSpPr>
      <p:sp>
        <p:nvSpPr>
          <p:cNvPr id="7" name="Pravokutnik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Pravokutnik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Pravokutnik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Naslov 7"/>
          <p:cNvSpPr>
            <a:spLocks noGrp="1"/>
          </p:cNvSpPr>
          <p:nvPr>
            <p:ph type="ctrTitle"/>
          </p:nvPr>
        </p:nvSpPr>
        <p:spPr>
          <a:xfrm>
            <a:off x="3149600" y="4038600"/>
            <a:ext cx="8636000" cy="1828800"/>
          </a:xfrm>
        </p:spPr>
        <p:txBody>
          <a:bodyPr anchor="b"/>
          <a:lstStyle>
            <a:lvl1pPr>
              <a:defRPr cap="all" baseline="0"/>
            </a:lvl1pPr>
          </a:lstStyle>
          <a:p>
            <a:r>
              <a:rPr kumimoji="0" lang="hr-HR" smtClean="0"/>
              <a:t>Uredite stil naslova matrice</a:t>
            </a:r>
            <a:endParaRPr kumimoji="0" lang="en-US"/>
          </a:p>
        </p:txBody>
      </p:sp>
      <p:sp>
        <p:nvSpPr>
          <p:cNvPr id="9" name="Podnaslov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smtClean="0"/>
              <a:t>Uredite stil podnaslova matrice</a:t>
            </a:r>
            <a:endParaRPr kumimoji="0" lang="en-US"/>
          </a:p>
        </p:txBody>
      </p:sp>
      <p:sp>
        <p:nvSpPr>
          <p:cNvPr id="28" name="Rezervirano mjesto datuma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295473E0-06F8-4953-9B7C-9B9BDCA47FF0}" type="datetimeFigureOut">
              <a:rPr lang="hr-HR" smtClean="0"/>
              <a:t>7.5.2019.</a:t>
            </a:fld>
            <a:endParaRPr lang="hr-HR"/>
          </a:p>
        </p:txBody>
      </p:sp>
      <p:sp>
        <p:nvSpPr>
          <p:cNvPr id="17" name="Rezervirano mjesto podnožja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hr-HR"/>
          </a:p>
        </p:txBody>
      </p:sp>
      <p:sp>
        <p:nvSpPr>
          <p:cNvPr id="29" name="Rezervirano mjesto broja slajda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C875A306-F921-4B2A-8568-009A55F2D0F9}" type="slidenum">
              <a:rPr lang="hr-HR" smtClean="0"/>
              <a:t>‹#›</a:t>
            </a:fld>
            <a:endParaRPr lang="hr-HR"/>
          </a:p>
        </p:txBody>
      </p:sp>
    </p:spTree>
    <p:extLst>
      <p:ext uri="{BB962C8B-B14F-4D97-AF65-F5344CB8AC3E}">
        <p14:creationId xmlns:p14="http://schemas.microsoft.com/office/powerpoint/2010/main" val="42354327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Uredite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295473E0-06F8-4953-9B7C-9B9BDCA47FF0}" type="datetimeFigureOut">
              <a:rPr lang="hr-HR" smtClean="0"/>
              <a:t>7.5.2019.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875A306-F921-4B2A-8568-009A55F2D0F9}" type="slidenum">
              <a:rPr lang="hr-HR" smtClean="0"/>
              <a:t>‹#›</a:t>
            </a:fld>
            <a:endParaRPr lang="hr-HR"/>
          </a:p>
        </p:txBody>
      </p:sp>
    </p:spTree>
    <p:extLst>
      <p:ext uri="{BB962C8B-B14F-4D97-AF65-F5344CB8AC3E}">
        <p14:creationId xmlns:p14="http://schemas.microsoft.com/office/powerpoint/2010/main" val="131528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bg>
      <p:bgRef idx="1001">
        <a:schemeClr val="bg1"/>
      </p:bgRef>
    </p:bg>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37600" y="609601"/>
            <a:ext cx="2743200" cy="5516563"/>
          </a:xfrm>
        </p:spPr>
        <p:txBody>
          <a:bodyPr vert="eaVert"/>
          <a:lstStyle/>
          <a:p>
            <a:r>
              <a:rPr kumimoji="0" lang="hr-HR" smtClean="0"/>
              <a:t>Uredite stil naslova matrice</a:t>
            </a:r>
            <a:endParaRPr kumimoji="0" lang="en-US"/>
          </a:p>
        </p:txBody>
      </p:sp>
      <p:sp>
        <p:nvSpPr>
          <p:cNvPr id="3" name="Rezervirano mjesto okomitog teksta 2"/>
          <p:cNvSpPr>
            <a:spLocks noGrp="1"/>
          </p:cNvSpPr>
          <p:nvPr>
            <p:ph type="body" orient="vert" idx="1"/>
          </p:nvPr>
        </p:nvSpPr>
        <p:spPr>
          <a:xfrm>
            <a:off x="609600" y="609600"/>
            <a:ext cx="7416800" cy="5516564"/>
          </a:xfrm>
        </p:spPr>
        <p:txBody>
          <a:bodyPr vert="eaVert"/>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a:xfrm>
            <a:off x="8737600" y="6248403"/>
            <a:ext cx="2946400" cy="365125"/>
          </a:xfrm>
        </p:spPr>
        <p:txBody>
          <a:bodyPr/>
          <a:lstStyle/>
          <a:p>
            <a:fld id="{295473E0-06F8-4953-9B7C-9B9BDCA47FF0}" type="datetimeFigureOut">
              <a:rPr lang="hr-HR" smtClean="0"/>
              <a:t>7.5.2019.</a:t>
            </a:fld>
            <a:endParaRPr lang="hr-HR"/>
          </a:p>
        </p:txBody>
      </p:sp>
      <p:sp>
        <p:nvSpPr>
          <p:cNvPr id="5" name="Rezervirano mjesto podnožja 4"/>
          <p:cNvSpPr>
            <a:spLocks noGrp="1"/>
          </p:cNvSpPr>
          <p:nvPr>
            <p:ph type="ftr" sz="quarter" idx="11"/>
          </p:nvPr>
        </p:nvSpPr>
        <p:spPr>
          <a:xfrm>
            <a:off x="609602" y="6248208"/>
            <a:ext cx="7431311" cy="365125"/>
          </a:xfrm>
        </p:spPr>
        <p:txBody>
          <a:bodyPr/>
          <a:lstStyle/>
          <a:p>
            <a:endParaRPr lang="hr-HR"/>
          </a:p>
        </p:txBody>
      </p:sp>
      <p:sp>
        <p:nvSpPr>
          <p:cNvPr id="7" name="Pravokutnik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Pravokutnik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Pravokutnik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Rezervirano mjesto broja slajda 5"/>
          <p:cNvSpPr>
            <a:spLocks noGrp="1"/>
          </p:cNvSpPr>
          <p:nvPr>
            <p:ph type="sldNum" sz="quarter" idx="12"/>
          </p:nvPr>
        </p:nvSpPr>
        <p:spPr>
          <a:xfrm rot="5400000">
            <a:off x="8075084" y="103716"/>
            <a:ext cx="533400" cy="325968"/>
          </a:xfrm>
        </p:spPr>
        <p:txBody>
          <a:bodyPr/>
          <a:lstStyle/>
          <a:p>
            <a:fld id="{C875A306-F921-4B2A-8568-009A55F2D0F9}" type="slidenum">
              <a:rPr lang="hr-HR" smtClean="0"/>
              <a:t>‹#›</a:t>
            </a:fld>
            <a:endParaRPr lang="hr-HR"/>
          </a:p>
        </p:txBody>
      </p:sp>
    </p:spTree>
    <p:extLst>
      <p:ext uri="{BB962C8B-B14F-4D97-AF65-F5344CB8AC3E}">
        <p14:creationId xmlns:p14="http://schemas.microsoft.com/office/powerpoint/2010/main" val="32128318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816864" y="228600"/>
            <a:ext cx="10871200" cy="990600"/>
          </a:xfrm>
        </p:spPr>
        <p:txBody>
          <a:bodyPr/>
          <a:lstStyle/>
          <a:p>
            <a:r>
              <a:rPr kumimoji="0" lang="hr-HR" smtClean="0"/>
              <a:t>Uredite stil naslova matrice</a:t>
            </a:r>
            <a:endParaRPr kumimoji="0" lang="en-US"/>
          </a:p>
        </p:txBody>
      </p:sp>
      <p:sp>
        <p:nvSpPr>
          <p:cNvPr id="4" name="Rezervirano mjesto datuma 3"/>
          <p:cNvSpPr>
            <a:spLocks noGrp="1"/>
          </p:cNvSpPr>
          <p:nvPr>
            <p:ph type="dt" sz="half" idx="10"/>
          </p:nvPr>
        </p:nvSpPr>
        <p:spPr/>
        <p:txBody>
          <a:bodyPr/>
          <a:lstStyle/>
          <a:p>
            <a:fld id="{295473E0-06F8-4953-9B7C-9B9BDCA47FF0}" type="datetimeFigureOut">
              <a:rPr lang="hr-HR" smtClean="0"/>
              <a:t>7.5.2019.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lvl1pPr>
              <a:defRPr>
                <a:solidFill>
                  <a:srgbClr val="FFFFFF"/>
                </a:solidFill>
              </a:defRPr>
            </a:lvl1pPr>
          </a:lstStyle>
          <a:p>
            <a:fld id="{C875A306-F921-4B2A-8568-009A55F2D0F9}" type="slidenum">
              <a:rPr lang="hr-HR" smtClean="0"/>
              <a:t>‹#›</a:t>
            </a:fld>
            <a:endParaRPr lang="hr-HR"/>
          </a:p>
        </p:txBody>
      </p:sp>
      <p:sp>
        <p:nvSpPr>
          <p:cNvPr id="8" name="Rezervirano mjesto sadržaja 7"/>
          <p:cNvSpPr>
            <a:spLocks noGrp="1"/>
          </p:cNvSpPr>
          <p:nvPr>
            <p:ph sz="quarter" idx="1"/>
          </p:nvPr>
        </p:nvSpPr>
        <p:spPr>
          <a:xfrm>
            <a:off x="816864" y="1600200"/>
            <a:ext cx="10871200" cy="4495800"/>
          </a:xfrm>
        </p:spPr>
        <p:txBody>
          <a:body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pic>
        <p:nvPicPr>
          <p:cNvPr id="7" name="Slika 1" descr="LAG-Leader-Ipard-Nedelisce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9349" y="6237313"/>
            <a:ext cx="2691515" cy="45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84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Ref idx="1003">
        <a:schemeClr val="bg1"/>
      </p:bgRef>
    </p:bg>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smtClean="0"/>
              <a:t>Uredite stilove teksta matrice</a:t>
            </a:r>
          </a:p>
        </p:txBody>
      </p:sp>
      <p:sp>
        <p:nvSpPr>
          <p:cNvPr id="7" name="Pravokutnik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Pravokutnik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Pravokutnik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Naslov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hr-HR" smtClean="0"/>
              <a:t>Uredite stil naslova matrice</a:t>
            </a:r>
            <a:endParaRPr kumimoji="0" lang="en-US"/>
          </a:p>
        </p:txBody>
      </p:sp>
      <p:sp>
        <p:nvSpPr>
          <p:cNvPr id="12" name="Rezervirano mjesto datuma 11"/>
          <p:cNvSpPr>
            <a:spLocks noGrp="1"/>
          </p:cNvSpPr>
          <p:nvPr>
            <p:ph type="dt" sz="half" idx="10"/>
          </p:nvPr>
        </p:nvSpPr>
        <p:spPr/>
        <p:txBody>
          <a:bodyPr/>
          <a:lstStyle/>
          <a:p>
            <a:fld id="{295473E0-06F8-4953-9B7C-9B9BDCA47FF0}" type="datetimeFigureOut">
              <a:rPr lang="hr-HR" smtClean="0"/>
              <a:t>7.5.2019.</a:t>
            </a:fld>
            <a:endParaRPr lang="hr-HR"/>
          </a:p>
        </p:txBody>
      </p:sp>
      <p:sp>
        <p:nvSpPr>
          <p:cNvPr id="13" name="Rezervirano mjesto broja slajda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C875A306-F921-4B2A-8568-009A55F2D0F9}" type="slidenum">
              <a:rPr lang="hr-HR" smtClean="0"/>
              <a:t>‹#›</a:t>
            </a:fld>
            <a:endParaRPr lang="hr-HR"/>
          </a:p>
        </p:txBody>
      </p:sp>
      <p:sp>
        <p:nvSpPr>
          <p:cNvPr id="14" name="Rezervirano mjesto podnožja 13"/>
          <p:cNvSpPr>
            <a:spLocks noGrp="1"/>
          </p:cNvSpPr>
          <p:nvPr>
            <p:ph type="ftr" sz="quarter" idx="12"/>
          </p:nvPr>
        </p:nvSpPr>
        <p:spPr/>
        <p:txBody>
          <a:bodyPr/>
          <a:lstStyle/>
          <a:p>
            <a:endParaRPr lang="hr-HR"/>
          </a:p>
        </p:txBody>
      </p:sp>
    </p:spTree>
    <p:extLst>
      <p:ext uri="{BB962C8B-B14F-4D97-AF65-F5344CB8AC3E}">
        <p14:creationId xmlns:p14="http://schemas.microsoft.com/office/powerpoint/2010/main" val="284771201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Uredite stil naslova matrice</a:t>
            </a:r>
            <a:endParaRPr kumimoji="0" lang="en-US"/>
          </a:p>
        </p:txBody>
      </p:sp>
      <p:sp>
        <p:nvSpPr>
          <p:cNvPr id="9" name="Rezervirano mjesto sadržaja 8"/>
          <p:cNvSpPr>
            <a:spLocks noGrp="1"/>
          </p:cNvSpPr>
          <p:nvPr>
            <p:ph sz="quarter" idx="1"/>
          </p:nvPr>
        </p:nvSpPr>
        <p:spPr>
          <a:xfrm>
            <a:off x="812800" y="1589567"/>
            <a:ext cx="5181600" cy="4572000"/>
          </a:xfrm>
        </p:spPr>
        <p:txBody>
          <a:body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1" name="Rezervirano mjesto sadržaja 10"/>
          <p:cNvSpPr>
            <a:spLocks noGrp="1"/>
          </p:cNvSpPr>
          <p:nvPr>
            <p:ph sz="quarter" idx="2"/>
          </p:nvPr>
        </p:nvSpPr>
        <p:spPr>
          <a:xfrm>
            <a:off x="6459868" y="1589567"/>
            <a:ext cx="5181600" cy="4572000"/>
          </a:xfrm>
        </p:spPr>
        <p:txBody>
          <a:body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8" name="Rezervirano mjesto datuma 7"/>
          <p:cNvSpPr>
            <a:spLocks noGrp="1"/>
          </p:cNvSpPr>
          <p:nvPr>
            <p:ph type="dt" sz="half" idx="15"/>
          </p:nvPr>
        </p:nvSpPr>
        <p:spPr/>
        <p:txBody>
          <a:bodyPr rtlCol="0"/>
          <a:lstStyle/>
          <a:p>
            <a:fld id="{295473E0-06F8-4953-9B7C-9B9BDCA47FF0}" type="datetimeFigureOut">
              <a:rPr lang="hr-HR" smtClean="0"/>
              <a:t>7.5.2019.</a:t>
            </a:fld>
            <a:endParaRPr lang="hr-HR"/>
          </a:p>
        </p:txBody>
      </p:sp>
      <p:sp>
        <p:nvSpPr>
          <p:cNvPr id="10" name="Rezervirano mjesto broja slajda 9"/>
          <p:cNvSpPr>
            <a:spLocks noGrp="1"/>
          </p:cNvSpPr>
          <p:nvPr>
            <p:ph type="sldNum" sz="quarter" idx="16"/>
          </p:nvPr>
        </p:nvSpPr>
        <p:spPr/>
        <p:txBody>
          <a:bodyPr rtlCol="0"/>
          <a:lstStyle/>
          <a:p>
            <a:fld id="{C875A306-F921-4B2A-8568-009A55F2D0F9}" type="slidenum">
              <a:rPr lang="hr-HR" smtClean="0"/>
              <a:t>‹#›</a:t>
            </a:fld>
            <a:endParaRPr lang="hr-HR"/>
          </a:p>
        </p:txBody>
      </p:sp>
      <p:sp>
        <p:nvSpPr>
          <p:cNvPr id="12" name="Rezervirano mjesto podnožja 11"/>
          <p:cNvSpPr>
            <a:spLocks noGrp="1"/>
          </p:cNvSpPr>
          <p:nvPr>
            <p:ph type="ftr" sz="quarter" idx="17"/>
          </p:nvPr>
        </p:nvSpPr>
        <p:spPr/>
        <p:txBody>
          <a:bodyPr rtlCol="0"/>
          <a:lstStyle/>
          <a:p>
            <a:endParaRPr lang="hr-HR"/>
          </a:p>
        </p:txBody>
      </p:sp>
    </p:spTree>
    <p:extLst>
      <p:ext uri="{BB962C8B-B14F-4D97-AF65-F5344CB8AC3E}">
        <p14:creationId xmlns:p14="http://schemas.microsoft.com/office/powerpoint/2010/main" val="248192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711200" y="273050"/>
            <a:ext cx="10871200" cy="869950"/>
          </a:xfrm>
        </p:spPr>
        <p:txBody>
          <a:bodyPr anchor="ctr"/>
          <a:lstStyle>
            <a:lvl1pPr>
              <a:defRPr/>
            </a:lvl1pPr>
          </a:lstStyle>
          <a:p>
            <a:r>
              <a:rPr kumimoji="0" lang="hr-HR" smtClean="0"/>
              <a:t>Uredite stil naslova matrice</a:t>
            </a:r>
            <a:endParaRPr kumimoji="0" lang="en-US"/>
          </a:p>
        </p:txBody>
      </p:sp>
      <p:sp>
        <p:nvSpPr>
          <p:cNvPr id="11" name="Rezervirano mjesto sadržaja 10"/>
          <p:cNvSpPr>
            <a:spLocks noGrp="1"/>
          </p:cNvSpPr>
          <p:nvPr>
            <p:ph sz="quarter" idx="2"/>
          </p:nvPr>
        </p:nvSpPr>
        <p:spPr>
          <a:xfrm>
            <a:off x="812800" y="2438400"/>
            <a:ext cx="5181600" cy="3581400"/>
          </a:xfrm>
        </p:spPr>
        <p:txBody>
          <a:body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3" name="Rezervirano mjesto sadržaja 12"/>
          <p:cNvSpPr>
            <a:spLocks noGrp="1"/>
          </p:cNvSpPr>
          <p:nvPr>
            <p:ph sz="quarter" idx="4"/>
          </p:nvPr>
        </p:nvSpPr>
        <p:spPr>
          <a:xfrm>
            <a:off x="6400800" y="2438400"/>
            <a:ext cx="5181600" cy="3581400"/>
          </a:xfrm>
        </p:spPr>
        <p:txBody>
          <a:body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0" name="Rezervirano mjesto datuma 9"/>
          <p:cNvSpPr>
            <a:spLocks noGrp="1"/>
          </p:cNvSpPr>
          <p:nvPr>
            <p:ph type="dt" sz="half" idx="15"/>
          </p:nvPr>
        </p:nvSpPr>
        <p:spPr/>
        <p:txBody>
          <a:bodyPr rtlCol="0"/>
          <a:lstStyle/>
          <a:p>
            <a:fld id="{295473E0-06F8-4953-9B7C-9B9BDCA47FF0}" type="datetimeFigureOut">
              <a:rPr lang="hr-HR" smtClean="0"/>
              <a:t>7.5.2019.</a:t>
            </a:fld>
            <a:endParaRPr lang="hr-HR"/>
          </a:p>
        </p:txBody>
      </p:sp>
      <p:sp>
        <p:nvSpPr>
          <p:cNvPr id="12" name="Rezervirano mjesto broja slajda 11"/>
          <p:cNvSpPr>
            <a:spLocks noGrp="1"/>
          </p:cNvSpPr>
          <p:nvPr>
            <p:ph type="sldNum" sz="quarter" idx="16"/>
          </p:nvPr>
        </p:nvSpPr>
        <p:spPr/>
        <p:txBody>
          <a:bodyPr rtlCol="0"/>
          <a:lstStyle/>
          <a:p>
            <a:fld id="{C875A306-F921-4B2A-8568-009A55F2D0F9}" type="slidenum">
              <a:rPr lang="hr-HR" smtClean="0"/>
              <a:t>‹#›</a:t>
            </a:fld>
            <a:endParaRPr lang="hr-HR"/>
          </a:p>
        </p:txBody>
      </p:sp>
      <p:sp>
        <p:nvSpPr>
          <p:cNvPr id="14" name="Rezervirano mjesto podnožja 13"/>
          <p:cNvSpPr>
            <a:spLocks noGrp="1"/>
          </p:cNvSpPr>
          <p:nvPr>
            <p:ph type="ftr" sz="quarter" idx="17"/>
          </p:nvPr>
        </p:nvSpPr>
        <p:spPr/>
        <p:txBody>
          <a:bodyPr rtlCol="0"/>
          <a:lstStyle/>
          <a:p>
            <a:endParaRPr lang="hr-HR"/>
          </a:p>
        </p:txBody>
      </p:sp>
      <p:sp>
        <p:nvSpPr>
          <p:cNvPr id="16" name="Rezervirano mjesto teksta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hr-HR" smtClean="0"/>
              <a:t>Uredite stilove teksta matrice</a:t>
            </a:r>
          </a:p>
        </p:txBody>
      </p:sp>
      <p:sp>
        <p:nvSpPr>
          <p:cNvPr id="15" name="Rezervirano mjesto teksta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hr-HR" smtClean="0"/>
              <a:t>Uredite stilove teksta matrice</a:t>
            </a:r>
          </a:p>
        </p:txBody>
      </p:sp>
    </p:spTree>
    <p:extLst>
      <p:ext uri="{BB962C8B-B14F-4D97-AF65-F5344CB8AC3E}">
        <p14:creationId xmlns:p14="http://schemas.microsoft.com/office/powerpoint/2010/main" val="190953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Uredite stil naslova matrice</a:t>
            </a:r>
            <a:endParaRPr kumimoji="0" lang="en-US"/>
          </a:p>
        </p:txBody>
      </p:sp>
      <p:sp>
        <p:nvSpPr>
          <p:cNvPr id="3" name="Rezervirano mjesto datuma 2"/>
          <p:cNvSpPr>
            <a:spLocks noGrp="1"/>
          </p:cNvSpPr>
          <p:nvPr>
            <p:ph type="dt" sz="half" idx="10"/>
          </p:nvPr>
        </p:nvSpPr>
        <p:spPr/>
        <p:txBody>
          <a:bodyPr/>
          <a:lstStyle/>
          <a:p>
            <a:fld id="{295473E0-06F8-4953-9B7C-9B9BDCA47FF0}" type="datetimeFigureOut">
              <a:rPr lang="hr-HR" smtClean="0"/>
              <a:t>7.5.2019.</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lvl1pPr>
              <a:defRPr>
                <a:solidFill>
                  <a:srgbClr val="FFFFFF"/>
                </a:solidFill>
              </a:defRPr>
            </a:lvl1pPr>
          </a:lstStyle>
          <a:p>
            <a:fld id="{C875A306-F921-4B2A-8568-009A55F2D0F9}" type="slidenum">
              <a:rPr lang="hr-HR" smtClean="0"/>
              <a:t>‹#›</a:t>
            </a:fld>
            <a:endParaRPr lang="hr-HR"/>
          </a:p>
        </p:txBody>
      </p:sp>
    </p:spTree>
    <p:extLst>
      <p:ext uri="{BB962C8B-B14F-4D97-AF65-F5344CB8AC3E}">
        <p14:creationId xmlns:p14="http://schemas.microsoft.com/office/powerpoint/2010/main" val="119051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295473E0-06F8-4953-9B7C-9B9BDCA47FF0}" type="datetimeFigureOut">
              <a:rPr lang="hr-HR" smtClean="0"/>
              <a:t>7.5.2019.</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a:xfrm>
            <a:off x="0" y="6248400"/>
            <a:ext cx="711200" cy="381000"/>
          </a:xfrm>
        </p:spPr>
        <p:txBody>
          <a:bodyPr/>
          <a:lstStyle>
            <a:lvl1pPr>
              <a:defRPr>
                <a:solidFill>
                  <a:schemeClr val="tx2"/>
                </a:solidFill>
              </a:defRPr>
            </a:lvl1pPr>
          </a:lstStyle>
          <a:p>
            <a:fld id="{C875A306-F921-4B2A-8568-009A55F2D0F9}" type="slidenum">
              <a:rPr lang="hr-HR" smtClean="0"/>
              <a:t>‹#›</a:t>
            </a:fld>
            <a:endParaRPr lang="hr-HR"/>
          </a:p>
        </p:txBody>
      </p:sp>
    </p:spTree>
    <p:extLst>
      <p:ext uri="{BB962C8B-B14F-4D97-AF65-F5344CB8AC3E}">
        <p14:creationId xmlns:p14="http://schemas.microsoft.com/office/powerpoint/2010/main" val="229166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12800" y="273050"/>
            <a:ext cx="10769600" cy="869950"/>
          </a:xfrm>
        </p:spPr>
        <p:txBody>
          <a:bodyPr anchor="ctr"/>
          <a:lstStyle>
            <a:lvl1pPr algn="l">
              <a:buNone/>
              <a:defRPr sz="4400" b="0"/>
            </a:lvl1pPr>
          </a:lstStyle>
          <a:p>
            <a:r>
              <a:rPr kumimoji="0" lang="hr-HR" smtClean="0"/>
              <a:t>Uredite stil naslova matrice</a:t>
            </a:r>
            <a:endParaRPr kumimoji="0" lang="en-US"/>
          </a:p>
        </p:txBody>
      </p:sp>
      <p:sp>
        <p:nvSpPr>
          <p:cNvPr id="5" name="Rezervirano mjesto datuma 4"/>
          <p:cNvSpPr>
            <a:spLocks noGrp="1"/>
          </p:cNvSpPr>
          <p:nvPr>
            <p:ph type="dt" sz="half" idx="10"/>
          </p:nvPr>
        </p:nvSpPr>
        <p:spPr/>
        <p:txBody>
          <a:bodyPr/>
          <a:lstStyle/>
          <a:p>
            <a:fld id="{295473E0-06F8-4953-9B7C-9B9BDCA47FF0}" type="datetimeFigureOut">
              <a:rPr lang="hr-HR" smtClean="0"/>
              <a:t>7.5.2019.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lvl1pPr>
              <a:defRPr>
                <a:solidFill>
                  <a:srgbClr val="FFFFFF"/>
                </a:solidFill>
              </a:defRPr>
            </a:lvl1pPr>
          </a:lstStyle>
          <a:p>
            <a:fld id="{C875A306-F921-4B2A-8568-009A55F2D0F9}" type="slidenum">
              <a:rPr lang="hr-HR" smtClean="0"/>
              <a:t>‹#›</a:t>
            </a:fld>
            <a:endParaRPr lang="hr-HR"/>
          </a:p>
        </p:txBody>
      </p:sp>
      <p:sp>
        <p:nvSpPr>
          <p:cNvPr id="3" name="Rezervirano mjesto teksta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hr-HR" smtClean="0"/>
              <a:t>Uredite stilove teksta matrice</a:t>
            </a:r>
          </a:p>
        </p:txBody>
      </p:sp>
      <p:sp>
        <p:nvSpPr>
          <p:cNvPr id="9" name="Rezervirano mjesto sadržaja 8"/>
          <p:cNvSpPr>
            <a:spLocks noGrp="1"/>
          </p:cNvSpPr>
          <p:nvPr>
            <p:ph sz="quarter" idx="1"/>
          </p:nvPr>
        </p:nvSpPr>
        <p:spPr>
          <a:xfrm>
            <a:off x="3149600" y="1752600"/>
            <a:ext cx="8534400" cy="4419600"/>
          </a:xfrm>
        </p:spPr>
        <p:txBody>
          <a:body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extLst>
      <p:ext uri="{BB962C8B-B14F-4D97-AF65-F5344CB8AC3E}">
        <p14:creationId xmlns:p14="http://schemas.microsoft.com/office/powerpoint/2010/main" val="340966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3">
        <a:schemeClr val="bg2"/>
      </p:bgRef>
    </p:bg>
    <p:spTree>
      <p:nvGrpSpPr>
        <p:cNvPr id="1" name=""/>
        <p:cNvGrpSpPr/>
        <p:nvPr/>
      </p:nvGrpSpPr>
      <p:grpSpPr>
        <a:xfrm>
          <a:off x="0" y="0"/>
          <a:ext cx="0" cy="0"/>
          <a:chOff x="0" y="0"/>
          <a:chExt cx="0" cy="0"/>
        </a:xfrm>
      </p:grpSpPr>
      <p:sp>
        <p:nvSpPr>
          <p:cNvPr id="4" name="Rezervirano mjesto teksta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hr-HR" smtClean="0"/>
              <a:t>Uredite stilove teksta matrice</a:t>
            </a:r>
          </a:p>
        </p:txBody>
      </p:sp>
      <p:sp>
        <p:nvSpPr>
          <p:cNvPr id="8" name="Pravokutnik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Pravokutnik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Pravokutnik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Naslov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hr-HR" smtClean="0"/>
              <a:t>Uredite stil naslova matrice</a:t>
            </a:r>
            <a:endParaRPr kumimoji="0" lang="en-US"/>
          </a:p>
        </p:txBody>
      </p:sp>
      <p:sp>
        <p:nvSpPr>
          <p:cNvPr id="11" name="Pravokutnik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zervirano mjesto datuma 11"/>
          <p:cNvSpPr>
            <a:spLocks noGrp="1"/>
          </p:cNvSpPr>
          <p:nvPr>
            <p:ph type="dt" sz="half" idx="10"/>
          </p:nvPr>
        </p:nvSpPr>
        <p:spPr>
          <a:xfrm>
            <a:off x="8331200" y="6248401"/>
            <a:ext cx="3556000" cy="365125"/>
          </a:xfrm>
        </p:spPr>
        <p:txBody>
          <a:bodyPr rtlCol="0"/>
          <a:lstStyle/>
          <a:p>
            <a:fld id="{295473E0-06F8-4953-9B7C-9B9BDCA47FF0}" type="datetimeFigureOut">
              <a:rPr lang="hr-HR" smtClean="0"/>
              <a:t>7.5.2019.</a:t>
            </a:fld>
            <a:endParaRPr lang="hr-HR"/>
          </a:p>
        </p:txBody>
      </p:sp>
      <p:sp>
        <p:nvSpPr>
          <p:cNvPr id="13" name="Rezervirano mjesto broja slajda 12"/>
          <p:cNvSpPr>
            <a:spLocks noGrp="1"/>
          </p:cNvSpPr>
          <p:nvPr>
            <p:ph type="sldNum" sz="quarter" idx="11"/>
          </p:nvPr>
        </p:nvSpPr>
        <p:spPr>
          <a:xfrm>
            <a:off x="0" y="4667249"/>
            <a:ext cx="1930400" cy="663578"/>
          </a:xfrm>
        </p:spPr>
        <p:txBody>
          <a:bodyPr rtlCol="0"/>
          <a:lstStyle>
            <a:lvl1pPr>
              <a:defRPr sz="2800"/>
            </a:lvl1pPr>
          </a:lstStyle>
          <a:p>
            <a:fld id="{C875A306-F921-4B2A-8568-009A55F2D0F9}" type="slidenum">
              <a:rPr lang="hr-HR" smtClean="0"/>
              <a:t>‹#›</a:t>
            </a:fld>
            <a:endParaRPr lang="hr-HR"/>
          </a:p>
        </p:txBody>
      </p:sp>
      <p:sp>
        <p:nvSpPr>
          <p:cNvPr id="14" name="Rezervirano mjesto podnožja 13"/>
          <p:cNvSpPr>
            <a:spLocks noGrp="1"/>
          </p:cNvSpPr>
          <p:nvPr>
            <p:ph type="ftr" sz="quarter" idx="12"/>
          </p:nvPr>
        </p:nvSpPr>
        <p:spPr>
          <a:xfrm>
            <a:off x="2133600" y="6248207"/>
            <a:ext cx="6096000" cy="365125"/>
          </a:xfrm>
        </p:spPr>
        <p:txBody>
          <a:bodyPr rtlCol="0"/>
          <a:lstStyle/>
          <a:p>
            <a:endParaRPr lang="hr-HR"/>
          </a:p>
        </p:txBody>
      </p:sp>
      <p:sp>
        <p:nvSpPr>
          <p:cNvPr id="3" name="Rezervirano mjesto slike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hr-HR" smtClean="0"/>
              <a:t>Kliknite ikonu da biste dodali  sliku</a:t>
            </a:r>
            <a:endParaRPr kumimoji="0" lang="en-US" dirty="0"/>
          </a:p>
        </p:txBody>
      </p:sp>
    </p:spTree>
    <p:extLst>
      <p:ext uri="{BB962C8B-B14F-4D97-AF65-F5344CB8AC3E}">
        <p14:creationId xmlns:p14="http://schemas.microsoft.com/office/powerpoint/2010/main" val="67168889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zervirano mjesto naslova 21"/>
          <p:cNvSpPr>
            <a:spLocks noGrp="1"/>
          </p:cNvSpPr>
          <p:nvPr>
            <p:ph type="title"/>
          </p:nvPr>
        </p:nvSpPr>
        <p:spPr>
          <a:xfrm>
            <a:off x="812800" y="228600"/>
            <a:ext cx="10871200" cy="990600"/>
          </a:xfrm>
          <a:prstGeom prst="rect">
            <a:avLst/>
          </a:prstGeom>
        </p:spPr>
        <p:txBody>
          <a:bodyPr vert="horz" anchor="ctr">
            <a:normAutofit/>
          </a:bodyPr>
          <a:lstStyle/>
          <a:p>
            <a:r>
              <a:rPr kumimoji="0" lang="hr-HR" smtClean="0"/>
              <a:t>Uredite stil naslova matrice</a:t>
            </a:r>
            <a:endParaRPr kumimoji="0" lang="en-US"/>
          </a:p>
        </p:txBody>
      </p:sp>
      <p:sp>
        <p:nvSpPr>
          <p:cNvPr id="13" name="Rezervirano mjesto teksta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hr-HR" smtClean="0"/>
              <a:t>Uredite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14" name="Rezervirano mjesto datuma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295473E0-06F8-4953-9B7C-9B9BDCA47FF0}" type="datetimeFigureOut">
              <a:rPr lang="hr-HR" smtClean="0"/>
              <a:t>7.5.2019.</a:t>
            </a:fld>
            <a:endParaRPr lang="hr-HR"/>
          </a:p>
        </p:txBody>
      </p:sp>
      <p:sp>
        <p:nvSpPr>
          <p:cNvPr id="3" name="Rezervirano mjesto podnožja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hr-HR"/>
          </a:p>
        </p:txBody>
      </p:sp>
      <p:sp>
        <p:nvSpPr>
          <p:cNvPr id="7" name="Pravokutnik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Pravokutnik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Pravokutnik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Rezervirano mjesto broja slajda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875A306-F921-4B2A-8568-009A55F2D0F9}" type="slidenum">
              <a:rPr lang="hr-HR" smtClean="0"/>
              <a:t>‹#›</a:t>
            </a:fld>
            <a:endParaRPr lang="hr-HR"/>
          </a:p>
        </p:txBody>
      </p:sp>
    </p:spTree>
    <p:extLst>
      <p:ext uri="{BB962C8B-B14F-4D97-AF65-F5344CB8AC3E}">
        <p14:creationId xmlns:p14="http://schemas.microsoft.com/office/powerpoint/2010/main" val="37710007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agsz.hr/mjera-6-3-potpora-razvoju-malih-poljoprivrednih-gospodarstava/" TargetMode="External"/><Relationship Id="rId2" Type="http://schemas.openxmlformats.org/officeDocument/2006/relationships/hyperlink" Target="https://narodne-novine.nn.hr/clanci/sluzbeni/full/2018_03_21_426.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tajnik@lagsz.hr" TargetMode="External"/><Relationship Id="rId2" Type="http://schemas.openxmlformats.org/officeDocument/2006/relationships/hyperlink" Target="mailto:voditelj@lagsz.hr"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92804" y="6058677"/>
            <a:ext cx="6705600" cy="685800"/>
          </a:xfrm>
        </p:spPr>
        <p:txBody>
          <a:bodyPr>
            <a:normAutofit fontScale="77500" lnSpcReduction="20000"/>
          </a:bodyPr>
          <a:lstStyle/>
          <a:p>
            <a:r>
              <a:rPr lang="hr-HR" dirty="0" smtClean="0"/>
              <a:t>Lepoglava</a:t>
            </a:r>
            <a:endParaRPr lang="hr-HR" dirty="0"/>
          </a:p>
          <a:p>
            <a:r>
              <a:rPr lang="hr-HR" dirty="0" smtClean="0"/>
              <a:t>07.05.2019.</a:t>
            </a:r>
            <a:endParaRPr lang="hr-HR" dirty="0"/>
          </a:p>
        </p:txBody>
      </p:sp>
      <p:pic>
        <p:nvPicPr>
          <p:cNvPr id="4" name="Slika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90010" y="123889"/>
            <a:ext cx="8715380" cy="4556817"/>
          </a:xfrm>
          <a:prstGeom prst="rect">
            <a:avLst/>
          </a:prstGeom>
          <a:ln>
            <a:noFill/>
          </a:ln>
          <a:effectLst>
            <a:softEdge rad="112500"/>
          </a:effectLst>
        </p:spPr>
      </p:pic>
      <p:sp>
        <p:nvSpPr>
          <p:cNvPr id="5"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pic>
        <p:nvPicPr>
          <p:cNvPr id="1025" name="Slika 1" descr="LAG-Leader-Ipard-Nedelisce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47024" y="5471041"/>
            <a:ext cx="2018636" cy="457667"/>
          </a:xfrm>
          <a:prstGeom prst="rect">
            <a:avLst/>
          </a:prstGeom>
          <a:noFill/>
          <a:extLst>
            <a:ext uri="{909E8E84-426E-40DD-AFC4-6F175D3DCCD1}">
              <a14:hiddenFill xmlns:a14="http://schemas.microsoft.com/office/drawing/2010/main">
                <a:solidFill>
                  <a:srgbClr val="FFFFFF"/>
                </a:solidFill>
              </a14:hiddenFill>
            </a:ext>
          </a:extLst>
        </p:spPr>
      </p:pic>
      <p:sp>
        <p:nvSpPr>
          <p:cNvPr id="9" name="Pravokutnik 8"/>
          <p:cNvSpPr/>
          <p:nvPr/>
        </p:nvSpPr>
        <p:spPr>
          <a:xfrm>
            <a:off x="8457268" y="5986079"/>
            <a:ext cx="2198148" cy="830997"/>
          </a:xfrm>
          <a:prstGeom prst="rect">
            <a:avLst/>
          </a:prstGeom>
        </p:spPr>
        <p:txBody>
          <a:bodyPr wrap="square">
            <a:spAutoFit/>
          </a:bodyPr>
          <a:lstStyle/>
          <a:p>
            <a:pPr lvl="0" algn="ctr" fontAlgn="base">
              <a:spcBef>
                <a:spcPct val="0"/>
              </a:spcBef>
              <a:spcAft>
                <a:spcPct val="0"/>
              </a:spcAft>
            </a:pPr>
            <a:r>
              <a:rPr lang="hr-HR" altLang="sr-Latn-RS" sz="1100" b="1" dirty="0">
                <a:latin typeface="Calibri" pitchFamily="34" charset="0"/>
                <a:ea typeface="Times New Roman" pitchFamily="18" charset="0"/>
                <a:cs typeface="Times New Roman" pitchFamily="18" charset="0"/>
              </a:rPr>
              <a:t>PROGRAM RURALNOG RAZVOJA 2014.-2020.</a:t>
            </a:r>
            <a:endParaRPr lang="hr-HR" altLang="sr-Latn-RS" sz="300" dirty="0">
              <a:latin typeface="Arial" pitchFamily="34" charset="0"/>
              <a:cs typeface="Arial" pitchFamily="34" charset="0"/>
            </a:endParaRPr>
          </a:p>
          <a:p>
            <a:pPr lvl="0" algn="ctr" eaLnBrk="0" fontAlgn="base" hangingPunct="0">
              <a:spcBef>
                <a:spcPct val="0"/>
              </a:spcBef>
              <a:spcAft>
                <a:spcPct val="0"/>
              </a:spcAft>
            </a:pPr>
            <a:r>
              <a:rPr lang="hr-HR" altLang="sr-Latn-RS" sz="800" dirty="0">
                <a:latin typeface="Calibri" pitchFamily="34" charset="0"/>
                <a:ea typeface="Times New Roman" pitchFamily="18" charset="0"/>
                <a:cs typeface="Times New Roman" pitchFamily="18" charset="0"/>
              </a:rPr>
              <a:t>Udio sufinanciranja: 90% EU, 10% RH</a:t>
            </a:r>
            <a:br>
              <a:rPr lang="hr-HR" altLang="sr-Latn-RS" sz="800" dirty="0">
                <a:latin typeface="Calibri" pitchFamily="34" charset="0"/>
                <a:ea typeface="Times New Roman" pitchFamily="18" charset="0"/>
                <a:cs typeface="Times New Roman" pitchFamily="18" charset="0"/>
              </a:rPr>
            </a:br>
            <a:r>
              <a:rPr lang="hr-HR" altLang="sr-Latn-RS" sz="800" dirty="0">
                <a:latin typeface="Calibri" pitchFamily="34" charset="0"/>
                <a:ea typeface="Times New Roman" pitchFamily="18" charset="0"/>
                <a:cs typeface="Times New Roman" pitchFamily="18" charset="0"/>
              </a:rPr>
              <a:t>Europski poljoprivredni fond za ruralni razvoj: Europa ulaže u ruralna područja</a:t>
            </a:r>
            <a:endParaRPr lang="hr-HR" altLang="sr-Latn-RS" sz="4800" dirty="0">
              <a:latin typeface="Arial" pitchFamily="34" charset="0"/>
              <a:cs typeface="Arial" pitchFamily="34" charset="0"/>
            </a:endParaRPr>
          </a:p>
        </p:txBody>
      </p:sp>
      <p:sp>
        <p:nvSpPr>
          <p:cNvPr id="2" name="Title 1"/>
          <p:cNvSpPr>
            <a:spLocks noGrp="1"/>
          </p:cNvSpPr>
          <p:nvPr>
            <p:ph type="ctrTitle"/>
          </p:nvPr>
        </p:nvSpPr>
        <p:spPr>
          <a:xfrm>
            <a:off x="1690011" y="4366054"/>
            <a:ext cx="9076843" cy="1532100"/>
          </a:xfrm>
        </p:spPr>
        <p:txBody>
          <a:bodyPr>
            <a:noAutofit/>
          </a:bodyPr>
          <a:lstStyle/>
          <a:p>
            <a:r>
              <a:rPr lang="hr-HR" sz="2400" b="1" dirty="0">
                <a:latin typeface="Arial Narrow" panose="020B0606020202030204" pitchFamily="34" charset="0"/>
              </a:rPr>
              <a:t>Potpora razvoju malih poljoprivrednih </a:t>
            </a:r>
            <a:r>
              <a:rPr lang="hr-HR" sz="2400" b="1" dirty="0" smtClean="0">
                <a:latin typeface="Arial Narrow" panose="020B0606020202030204" pitchFamily="34" charset="0"/>
              </a:rPr>
              <a:t>gospodarstava</a:t>
            </a:r>
            <a:br>
              <a:rPr lang="hr-HR" sz="2400" b="1" dirty="0" smtClean="0">
                <a:latin typeface="Arial Narrow" panose="020B0606020202030204" pitchFamily="34" charset="0"/>
              </a:rPr>
            </a:br>
            <a:r>
              <a:rPr lang="hr-HR" sz="2400" b="1" dirty="0" smtClean="0">
                <a:latin typeface="Arial Narrow" panose="020B0606020202030204" pitchFamily="34" charset="0"/>
              </a:rPr>
              <a:t>Natječaj Sukladan </a:t>
            </a:r>
            <a:r>
              <a:rPr lang="hr-HR" sz="2400" b="1" dirty="0">
                <a:latin typeface="Arial Narrow" panose="020B0606020202030204" pitchFamily="34" charset="0"/>
              </a:rPr>
              <a:t>TO 6.3.1. iz Programa ruralnog </a:t>
            </a:r>
            <a:r>
              <a:rPr lang="hr-HR" sz="2400" b="1" dirty="0" smtClean="0">
                <a:latin typeface="Arial Narrow" panose="020B0606020202030204" pitchFamily="34" charset="0"/>
              </a:rPr>
              <a:t/>
            </a:r>
            <a:br>
              <a:rPr lang="hr-HR" sz="2400" b="1" dirty="0" smtClean="0">
                <a:latin typeface="Arial Narrow" panose="020B0606020202030204" pitchFamily="34" charset="0"/>
              </a:rPr>
            </a:br>
            <a:r>
              <a:rPr lang="hr-HR" sz="2400" b="1" dirty="0" smtClean="0">
                <a:latin typeface="Arial Narrow" panose="020B0606020202030204" pitchFamily="34" charset="0"/>
              </a:rPr>
              <a:t>razvoja </a:t>
            </a:r>
            <a:r>
              <a:rPr lang="hr-HR" sz="2400" b="1" dirty="0">
                <a:latin typeface="Arial Narrow" panose="020B0606020202030204" pitchFamily="34" charset="0"/>
              </a:rPr>
              <a:t>RH 2014-2020.</a:t>
            </a:r>
          </a:p>
        </p:txBody>
      </p:sp>
    </p:spTree>
    <p:extLst>
      <p:ext uri="{BB962C8B-B14F-4D97-AF65-F5344CB8AC3E}">
        <p14:creationId xmlns:p14="http://schemas.microsoft.com/office/powerpoint/2010/main" val="67488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Obaveze</a:t>
            </a:r>
            <a:endParaRPr lang="hr-HR" dirty="0"/>
          </a:p>
        </p:txBody>
      </p:sp>
      <p:sp>
        <p:nvSpPr>
          <p:cNvPr id="3" name="Rezervirano mjesto sadržaja 2"/>
          <p:cNvSpPr>
            <a:spLocks noGrp="1"/>
          </p:cNvSpPr>
          <p:nvPr>
            <p:ph sz="quarter" idx="1"/>
          </p:nvPr>
        </p:nvSpPr>
        <p:spPr/>
        <p:txBody>
          <a:bodyPr>
            <a:normAutofit/>
          </a:bodyPr>
          <a:lstStyle/>
          <a:p>
            <a:r>
              <a:rPr lang="hr-HR" dirty="0"/>
              <a:t>Nositelj projekta </a:t>
            </a:r>
            <a:r>
              <a:rPr lang="hr-HR" dirty="0"/>
              <a:t>obvezan je čuvati </a:t>
            </a:r>
            <a:r>
              <a:rPr lang="hr-HR" dirty="0"/>
              <a:t>dokumentaciju koja se odnosi na dodjelu sredstava iz EPFRR-a pet (5) godina od datuma konačne isplate potpore. </a:t>
            </a:r>
          </a:p>
          <a:p>
            <a:r>
              <a:rPr lang="hr-HR" dirty="0"/>
              <a:t>Nositelj projekta ne smije poduzimati radnje koje bi mogle dovesti do dvostrukog financiranja iste aktivnosti iz proračuna Europske unije. </a:t>
            </a:r>
          </a:p>
          <a:p>
            <a:r>
              <a:rPr lang="hr-HR" dirty="0"/>
              <a:t>Nositelj projekta je obvezan dostaviti Agenciji za plaćanja sve potrebne podatke koje Agencija za plaćanja zatraži. </a:t>
            </a:r>
          </a:p>
        </p:txBody>
      </p:sp>
    </p:spTree>
    <p:extLst>
      <p:ext uri="{BB962C8B-B14F-4D97-AF65-F5344CB8AC3E}">
        <p14:creationId xmlns:p14="http://schemas.microsoft.com/office/powerpoint/2010/main" val="3924946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Obaveze</a:t>
            </a:r>
            <a:endParaRPr lang="hr-HR" dirty="0"/>
          </a:p>
        </p:txBody>
      </p:sp>
      <p:sp>
        <p:nvSpPr>
          <p:cNvPr id="3" name="Rezervirano mjesto sadržaja 2"/>
          <p:cNvSpPr>
            <a:spLocks noGrp="1"/>
          </p:cNvSpPr>
          <p:nvPr>
            <p:ph sz="quarter" idx="1"/>
          </p:nvPr>
        </p:nvSpPr>
        <p:spPr/>
        <p:txBody>
          <a:bodyPr>
            <a:normAutofit fontScale="85000" lnSpcReduction="20000"/>
          </a:bodyPr>
          <a:lstStyle/>
          <a:p>
            <a:r>
              <a:rPr lang="hr-HR" dirty="0"/>
              <a:t>Nositelj projekta je obvezan od trenutka podnošenja prijave projekta na </a:t>
            </a:r>
            <a:r>
              <a:rPr lang="hr-HR" dirty="0" smtClean="0"/>
              <a:t>LAG </a:t>
            </a:r>
            <a:r>
              <a:rPr lang="hr-HR" dirty="0"/>
              <a:t>natječaj i sve do proteka roka od pet (5) godina od dana konačne isplate sredstava potpore: </a:t>
            </a:r>
          </a:p>
          <a:p>
            <a:pPr lvl="0"/>
            <a:r>
              <a:rPr lang="hr-HR" b="1" u="sng" dirty="0"/>
              <a:t>imati sjedište ili prebivalište</a:t>
            </a:r>
            <a:r>
              <a:rPr lang="hr-HR" dirty="0"/>
              <a:t> unutar područja koje LAG </a:t>
            </a:r>
            <a:r>
              <a:rPr lang="hr-HR" dirty="0" smtClean="0"/>
              <a:t>obuhvaća</a:t>
            </a:r>
          </a:p>
          <a:p>
            <a:pPr lvl="0"/>
            <a:r>
              <a:rPr lang="hr-HR" b="1" u="sng" dirty="0" smtClean="0"/>
              <a:t>biti </a:t>
            </a:r>
            <a:r>
              <a:rPr lang="hr-HR" b="1" u="sng" dirty="0"/>
              <a:t>upisan</a:t>
            </a:r>
            <a:r>
              <a:rPr lang="hr-HR" b="1" dirty="0"/>
              <a:t> </a:t>
            </a:r>
            <a:r>
              <a:rPr lang="hr-HR" dirty="0"/>
              <a:t>u Upisnik poljoprivrednih gospodarstava</a:t>
            </a:r>
            <a:r>
              <a:rPr lang="hr-HR" b="1" dirty="0"/>
              <a:t> </a:t>
            </a:r>
            <a:r>
              <a:rPr lang="hr-HR" b="1" u="sng" dirty="0"/>
              <a:t>i aktivno</a:t>
            </a:r>
            <a:r>
              <a:rPr lang="hr-HR" dirty="0"/>
              <a:t> se baviti </a:t>
            </a:r>
            <a:r>
              <a:rPr lang="hr-HR" b="1" u="sng" dirty="0"/>
              <a:t>poljoprivrednom proizvodnjom</a:t>
            </a:r>
            <a:r>
              <a:rPr lang="hr-HR" dirty="0"/>
              <a:t>. Pod aktivnim bavljenjem poljoprivrednom proizvodnjom podrazumijeva se da se poljoprivredno gospodarstvo bavi </a:t>
            </a:r>
            <a:r>
              <a:rPr lang="hr-HR" u="sng" dirty="0"/>
              <a:t>najmanje  onom vrstom poljoprivredne proizvodnje za koju je zatražena potpora koja je predmet prijave projekta</a:t>
            </a:r>
            <a:r>
              <a:rPr lang="hr-HR" dirty="0"/>
              <a:t>. Kad je u poslovnom planu zatražena potpora samo za poljoprivrednu mehanizaciju, strojeve i opremu, aktivno bavljenje poljoprivrednom proizvodnjom se smatra </a:t>
            </a:r>
            <a:r>
              <a:rPr lang="hr-HR" u="sng" dirty="0"/>
              <a:t>bavljenje najmanje poljoprivrednom proizvodnjom koje je poljoprivredno gospodarstvo imalo kod podnošenja prijave projekta</a:t>
            </a:r>
            <a:r>
              <a:rPr lang="hr-HR" dirty="0"/>
              <a:t>.</a:t>
            </a:r>
          </a:p>
          <a:p>
            <a:endParaRPr lang="hr-HR" dirty="0"/>
          </a:p>
        </p:txBody>
      </p:sp>
    </p:spTree>
    <p:extLst>
      <p:ext uri="{BB962C8B-B14F-4D97-AF65-F5344CB8AC3E}">
        <p14:creationId xmlns:p14="http://schemas.microsoft.com/office/powerpoint/2010/main" val="131424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Obaveze</a:t>
            </a:r>
            <a:endParaRPr lang="hr-HR" dirty="0"/>
          </a:p>
        </p:txBody>
      </p:sp>
      <p:sp>
        <p:nvSpPr>
          <p:cNvPr id="3" name="Rezervirano mjesto sadržaja 2"/>
          <p:cNvSpPr>
            <a:spLocks noGrp="1"/>
          </p:cNvSpPr>
          <p:nvPr>
            <p:ph sz="quarter" idx="1"/>
          </p:nvPr>
        </p:nvSpPr>
        <p:spPr/>
        <p:txBody>
          <a:bodyPr>
            <a:normAutofit fontScale="77500" lnSpcReduction="20000"/>
          </a:bodyPr>
          <a:lstStyle/>
          <a:p>
            <a:r>
              <a:rPr lang="hr-HR" dirty="0"/>
              <a:t>Nositelji projekta moraju osigurati trajnost projekta, odnosno tijekom razdoblja od pet (5) godina od dana konačne isplate sredstava moraju osigurati da rezultati projekta ne podliježu niti jednoj od sljedećih situacija:</a:t>
            </a:r>
          </a:p>
          <a:p>
            <a:pPr lvl="0"/>
            <a:r>
              <a:rPr lang="hr-HR" b="1" u="sng" dirty="0"/>
              <a:t>prestanku ili premještanju</a:t>
            </a:r>
            <a:r>
              <a:rPr lang="hr-HR" dirty="0"/>
              <a:t> proizvodne aktivnosti izvan područja LAG obuhvata;</a:t>
            </a:r>
          </a:p>
          <a:p>
            <a:pPr lvl="0"/>
            <a:r>
              <a:rPr lang="hr-HR" b="1" u="sng" dirty="0"/>
              <a:t>promjeni vlasništva</a:t>
            </a:r>
            <a:r>
              <a:rPr lang="hr-HR" dirty="0"/>
              <a:t> nad predmetom ulaganja</a:t>
            </a:r>
          </a:p>
          <a:p>
            <a:pPr lvl="0"/>
            <a:r>
              <a:rPr lang="hr-HR" b="1" u="sng" dirty="0"/>
              <a:t>davanje u zakup ili najam predmeta ulaganja</a:t>
            </a:r>
            <a:r>
              <a:rPr lang="hr-HR" dirty="0"/>
              <a:t> ili premještanje sufinanciranog ulaganja do isteka pet (5) godina od datuma konačne isplate potpore, osim u slučaju kada je to zakonska obveza</a:t>
            </a:r>
          </a:p>
          <a:p>
            <a:pPr lvl="0"/>
            <a:r>
              <a:rPr lang="hr-HR" b="1" u="sng" dirty="0"/>
              <a:t>značajnoj promjeni</a:t>
            </a:r>
            <a:r>
              <a:rPr lang="hr-HR" dirty="0"/>
              <a:t> koja utječe na prirodu projekta, ciljeve ili provedbene uvjete zbog koje bi se doveli u pitanje njegovi prvotni </a:t>
            </a:r>
            <a:r>
              <a:rPr lang="hr-HR" dirty="0" smtClean="0"/>
              <a:t>ciljevi</a:t>
            </a:r>
            <a:endParaRPr lang="hr-HR" dirty="0"/>
          </a:p>
          <a:p>
            <a:r>
              <a:rPr lang="hr-HR" dirty="0"/>
              <a:t>Nepridržavanje zahtjeva propisanih ovim poglavljem, smatrat će se nepridržavanjem temeljnih uvjeta te će se u tim situacijama od nositelja projekta zatražiti povrat sredstava</a:t>
            </a:r>
          </a:p>
        </p:txBody>
      </p:sp>
    </p:spTree>
    <p:extLst>
      <p:ext uri="{BB962C8B-B14F-4D97-AF65-F5344CB8AC3E}">
        <p14:creationId xmlns:p14="http://schemas.microsoft.com/office/powerpoint/2010/main" val="76586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Zabrane</a:t>
            </a:r>
          </a:p>
        </p:txBody>
      </p:sp>
      <p:sp>
        <p:nvSpPr>
          <p:cNvPr id="3" name="Rezervirano mjesto sadržaja 2"/>
          <p:cNvSpPr>
            <a:spLocks noGrp="1"/>
          </p:cNvSpPr>
          <p:nvPr>
            <p:ph sz="quarter" idx="1"/>
          </p:nvPr>
        </p:nvSpPr>
        <p:spPr/>
        <p:txBody>
          <a:bodyPr/>
          <a:lstStyle/>
          <a:p>
            <a:r>
              <a:rPr lang="hr-HR" dirty="0"/>
              <a:t>Nije dozvoljena promjena nositelja ili odgovorne osobe poljoprivrednog gospodarstva od trenutka podnošenja prijave projekta do konačne isplate potpore. </a:t>
            </a:r>
          </a:p>
          <a:p>
            <a:r>
              <a:rPr lang="hr-HR" dirty="0"/>
              <a:t>Nakon konačne isplate potpore, nositelj ili odgovorna osoba moraju ostati unutar poljoprivrednog gospodarstva sve do proteka roka od pet (5) godina od konačne isplate potpore, ali nije obvezno da isti budu nositelji ili odgovorne osobe poljoprivrednog gospodarstva. </a:t>
            </a:r>
          </a:p>
          <a:p>
            <a:endParaRPr lang="hr-HR" dirty="0"/>
          </a:p>
        </p:txBody>
      </p:sp>
    </p:spTree>
    <p:extLst>
      <p:ext uri="{BB962C8B-B14F-4D97-AF65-F5344CB8AC3E}">
        <p14:creationId xmlns:p14="http://schemas.microsoft.com/office/powerpoint/2010/main" val="2292178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JAKO VAŽNO!</a:t>
            </a:r>
            <a:endParaRPr lang="hr-HR" dirty="0"/>
          </a:p>
        </p:txBody>
      </p:sp>
      <p:sp>
        <p:nvSpPr>
          <p:cNvPr id="3" name="Rezervirano mjesto sadržaja 2"/>
          <p:cNvSpPr>
            <a:spLocks noGrp="1"/>
          </p:cNvSpPr>
          <p:nvPr>
            <p:ph sz="quarter" idx="1"/>
          </p:nvPr>
        </p:nvSpPr>
        <p:spPr/>
        <p:txBody>
          <a:bodyPr/>
          <a:lstStyle/>
          <a:p>
            <a:r>
              <a:rPr lang="hr-HR" b="1" dirty="0"/>
              <a:t>Prihvatljive projektne aktivnosti navede su u Prilogu 1. Odluke </a:t>
            </a:r>
            <a:r>
              <a:rPr lang="hr-HR" b="1" dirty="0" smtClean="0"/>
              <a:t>koje ste dobili.</a:t>
            </a:r>
            <a:endParaRPr lang="hr-HR" b="1" dirty="0"/>
          </a:p>
          <a:p>
            <a:r>
              <a:rPr lang="hr-HR" b="1" dirty="0"/>
              <a:t>Nositelj projekta mora započeti </a:t>
            </a:r>
            <a:r>
              <a:rPr lang="hr-HR" b="1" dirty="0"/>
              <a:t>projektne aktivnosti u </a:t>
            </a:r>
            <a:r>
              <a:rPr lang="hr-HR" b="1" dirty="0"/>
              <a:t>roku od devet (9) mjeseci od dana donošenja Odluke o odabiru projekta na LAG razini. </a:t>
            </a:r>
            <a:endParaRPr lang="hr-HR" b="1" dirty="0" smtClean="0"/>
          </a:p>
          <a:p>
            <a:r>
              <a:rPr lang="hr-HR" b="1" dirty="0" smtClean="0"/>
              <a:t>To je </a:t>
            </a:r>
            <a:r>
              <a:rPr lang="hr-HR" b="1" dirty="0" smtClean="0">
                <a:solidFill>
                  <a:srgbClr val="FF0000"/>
                </a:solidFill>
              </a:rPr>
              <a:t>07.06.2019</a:t>
            </a:r>
            <a:r>
              <a:rPr lang="hr-HR" b="1" dirty="0" smtClean="0"/>
              <a:t>. godine!</a:t>
            </a:r>
          </a:p>
          <a:p>
            <a:r>
              <a:rPr lang="hr-HR" b="1" dirty="0" smtClean="0"/>
              <a:t>Svakih 6 mjeseci od Odluke o dodjeli sredstava </a:t>
            </a:r>
            <a:r>
              <a:rPr lang="hr-HR" b="1" dirty="0" smtClean="0"/>
              <a:t>obveza je </a:t>
            </a:r>
            <a:r>
              <a:rPr lang="hr-HR" b="1" dirty="0" smtClean="0"/>
              <a:t>poslati Izvještaj o napretku prema Agenciji za plaćanja</a:t>
            </a:r>
            <a:endParaRPr lang="hr-HR" b="1" dirty="0"/>
          </a:p>
          <a:p>
            <a:endParaRPr lang="hr-HR" dirty="0"/>
          </a:p>
        </p:txBody>
      </p:sp>
    </p:spTree>
    <p:extLst>
      <p:ext uri="{BB962C8B-B14F-4D97-AF65-F5344CB8AC3E}">
        <p14:creationId xmlns:p14="http://schemas.microsoft.com/office/powerpoint/2010/main" val="3865854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Zahtjev za isplatu predujma (1. rata)</a:t>
            </a:r>
            <a:endParaRPr lang="hr-HR" dirty="0"/>
          </a:p>
        </p:txBody>
      </p:sp>
      <p:graphicFrame>
        <p:nvGraphicFramePr>
          <p:cNvPr id="5" name="Rezervirano mjesto sadržaja 4"/>
          <p:cNvGraphicFramePr>
            <a:graphicFrameLocks noGrp="1" noChangeAspect="1"/>
          </p:cNvGraphicFramePr>
          <p:nvPr>
            <p:ph sz="quarter" idx="1"/>
            <p:extLst>
              <p:ext uri="{D42A27DB-BD31-4B8C-83A1-F6EECF244321}">
                <p14:modId xmlns:p14="http://schemas.microsoft.com/office/powerpoint/2010/main" val="449600512"/>
              </p:ext>
            </p:extLst>
          </p:nvPr>
        </p:nvGraphicFramePr>
        <p:xfrm>
          <a:off x="5795963" y="3462338"/>
          <a:ext cx="914400" cy="771525"/>
        </p:xfrm>
        <a:graphic>
          <a:graphicData uri="http://schemas.openxmlformats.org/presentationml/2006/ole">
            <mc:AlternateContent xmlns:mc="http://schemas.openxmlformats.org/markup-compatibility/2006">
              <mc:Choice xmlns:v="urn:schemas-microsoft-com:vml" Requires="v">
                <p:oleObj spid="_x0000_s104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5963" y="34623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02537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smtClean="0"/>
              <a:t>Označavanje ulaganja</a:t>
            </a:r>
            <a:endParaRPr lang="hr-HR" dirty="0"/>
          </a:p>
        </p:txBody>
      </p:sp>
      <p:sp>
        <p:nvSpPr>
          <p:cNvPr id="3" name="Rezervirano mjesto sadržaja 2"/>
          <p:cNvSpPr>
            <a:spLocks noGrp="1"/>
          </p:cNvSpPr>
          <p:nvPr>
            <p:ph sz="quarter" idx="1"/>
          </p:nvPr>
        </p:nvSpPr>
        <p:spPr/>
        <p:txBody>
          <a:bodyPr>
            <a:normAutofit lnSpcReduction="10000"/>
          </a:bodyPr>
          <a:lstStyle/>
          <a:p>
            <a:r>
              <a:rPr lang="hr-HR" dirty="0"/>
              <a:t>Nositelj projekta </a:t>
            </a:r>
            <a:r>
              <a:rPr lang="hr-HR" dirty="0" smtClean="0"/>
              <a:t>u </a:t>
            </a:r>
            <a:r>
              <a:rPr lang="hr-HR" dirty="0"/>
              <a:t>obvezi </a:t>
            </a:r>
            <a:r>
              <a:rPr lang="hr-HR" dirty="0"/>
              <a:t>je propisno </a:t>
            </a:r>
            <a:r>
              <a:rPr lang="hr-HR" dirty="0"/>
              <a:t>označiti svoju </a:t>
            </a:r>
            <a:r>
              <a:rPr lang="hr-HR" dirty="0" smtClean="0"/>
              <a:t>aktivnost</a:t>
            </a:r>
          </a:p>
          <a:p>
            <a:pPr lvl="1"/>
            <a:r>
              <a:rPr lang="hr-HR" dirty="0" smtClean="0"/>
              <a:t>Putem </a:t>
            </a:r>
            <a:r>
              <a:rPr lang="hr-HR" dirty="0"/>
              <a:t>mrežne stranice, ukoliko nositelj projekta ima takvu stranicu namijenjenu poslovnim potrebama. Na stranici se objavljuje kratak opis projekta, uključujući njegove ciljeve i rezultate, ističući financijsku potporu Unije </a:t>
            </a:r>
          </a:p>
          <a:p>
            <a:pPr lvl="1"/>
            <a:r>
              <a:rPr lang="pl-PL" dirty="0" smtClean="0"/>
              <a:t>Putem </a:t>
            </a:r>
            <a:r>
              <a:rPr lang="pl-PL" dirty="0"/>
              <a:t>plakata (minimalno formata A3) </a:t>
            </a:r>
            <a:endParaRPr lang="pl-PL" dirty="0" smtClean="0"/>
          </a:p>
          <a:p>
            <a:pPr lvl="1"/>
            <a:r>
              <a:rPr lang="hr-HR" b="1" dirty="0"/>
              <a:t>Po dovršetku aktivnosti </a:t>
            </a:r>
            <a:r>
              <a:rPr lang="hr-HR" dirty="0"/>
              <a:t>nositelj projekta na mjestu koje je lako vidljivo, postavlja </a:t>
            </a:r>
            <a:r>
              <a:rPr lang="hr-HR" b="1" dirty="0"/>
              <a:t>trajnu informativnu ploču ili </a:t>
            </a:r>
            <a:r>
              <a:rPr lang="hr-HR" b="1" dirty="0" smtClean="0"/>
              <a:t>pano</a:t>
            </a:r>
            <a:r>
              <a:rPr lang="hr-HR" dirty="0" smtClean="0"/>
              <a:t>, </a:t>
            </a:r>
            <a:r>
              <a:rPr lang="hr-HR" dirty="0"/>
              <a:t>s podacima o ulaganju i financijskom doprinosu Unije </a:t>
            </a:r>
            <a:r>
              <a:rPr lang="hr-HR" dirty="0" smtClean="0"/>
              <a:t>(</a:t>
            </a:r>
            <a:r>
              <a:rPr lang="pl-PL" dirty="0" smtClean="0"/>
              <a:t>minimalno </a:t>
            </a:r>
            <a:r>
              <a:rPr lang="pl-PL" dirty="0"/>
              <a:t>formata </a:t>
            </a:r>
            <a:r>
              <a:rPr lang="pl-PL" dirty="0" smtClean="0"/>
              <a:t>A3)</a:t>
            </a:r>
          </a:p>
          <a:p>
            <a:pPr lvl="1"/>
            <a:r>
              <a:rPr lang="hr-HR" dirty="0"/>
              <a:t>Na plakatima, pločama i panoima trebaju biti navedeni podaci o projektu, uključujući i financijsku potporu Unije</a:t>
            </a:r>
            <a:endParaRPr lang="pl-PL" dirty="0"/>
          </a:p>
        </p:txBody>
      </p:sp>
    </p:spTree>
    <p:extLst>
      <p:ext uri="{BB962C8B-B14F-4D97-AF65-F5344CB8AC3E}">
        <p14:creationId xmlns:p14="http://schemas.microsoft.com/office/powerpoint/2010/main" val="63514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Označavanje ulaganja – primjer table</a:t>
            </a:r>
            <a:endParaRPr lang="hr-HR" dirty="0"/>
          </a:p>
        </p:txBody>
      </p:sp>
      <p:pic>
        <p:nvPicPr>
          <p:cNvPr id="4" name="Rezervirano mjesto sadržaja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6948" y="1600200"/>
            <a:ext cx="6412430" cy="4495800"/>
          </a:xfrm>
        </p:spPr>
      </p:pic>
    </p:spTree>
    <p:extLst>
      <p:ext uri="{BB962C8B-B14F-4D97-AF65-F5344CB8AC3E}">
        <p14:creationId xmlns:p14="http://schemas.microsoft.com/office/powerpoint/2010/main" val="1211104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Označavanje opreme</a:t>
            </a:r>
          </a:p>
        </p:txBody>
      </p:sp>
      <p:sp>
        <p:nvSpPr>
          <p:cNvPr id="3" name="Rezervirano mjesto sadržaja 2"/>
          <p:cNvSpPr>
            <a:spLocks noGrp="1"/>
          </p:cNvSpPr>
          <p:nvPr>
            <p:ph sz="quarter" idx="1"/>
          </p:nvPr>
        </p:nvSpPr>
        <p:spPr/>
        <p:txBody>
          <a:bodyPr/>
          <a:lstStyle/>
          <a:p>
            <a:r>
              <a:rPr lang="hr-HR" dirty="0"/>
              <a:t>Sufinancirana oprema/mehanizacija (uključujući i prijenosnu elektroničku opremu i sl.), osim prethodno navedenom trajnom informativnom pločom, mora biti označena odgovarajućom </a:t>
            </a:r>
            <a:r>
              <a:rPr lang="hr-HR" b="1" dirty="0"/>
              <a:t>naljepnicom – pločicom </a:t>
            </a:r>
            <a:endParaRPr lang="hr-HR" b="1" dirty="0" smtClean="0"/>
          </a:p>
          <a:p>
            <a:r>
              <a:rPr lang="hr-HR" dirty="0" smtClean="0"/>
              <a:t>U iznimnim </a:t>
            </a:r>
            <a:r>
              <a:rPr lang="hr-HR" dirty="0"/>
              <a:t>slučajevima, kada označavanje pojedinačnih komada nabavljene opreme naljepnicom ili pločicom nije praktično, dovoljno je na objekt u kojem se oprema nalazi postaviti trajnu informativnu ploču </a:t>
            </a:r>
          </a:p>
        </p:txBody>
      </p:sp>
    </p:spTree>
    <p:extLst>
      <p:ext uri="{BB962C8B-B14F-4D97-AF65-F5344CB8AC3E}">
        <p14:creationId xmlns:p14="http://schemas.microsoft.com/office/powerpoint/2010/main" val="1519462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Označavanje </a:t>
            </a:r>
            <a:r>
              <a:rPr lang="hr-HR" dirty="0" smtClean="0"/>
              <a:t>opreme – primjer naljepnice</a:t>
            </a:r>
            <a:endParaRPr lang="hr-HR" dirty="0"/>
          </a:p>
        </p:txBody>
      </p:sp>
      <p:pic>
        <p:nvPicPr>
          <p:cNvPr id="4" name="Rezervirano mjesto sadržaja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104354" y="1600200"/>
            <a:ext cx="6297618" cy="4495800"/>
          </a:xfrm>
        </p:spPr>
      </p:pic>
    </p:spTree>
    <p:extLst>
      <p:ext uri="{BB962C8B-B14F-4D97-AF65-F5344CB8AC3E}">
        <p14:creationId xmlns:p14="http://schemas.microsoft.com/office/powerpoint/2010/main" val="30169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Pravila</a:t>
            </a:r>
            <a:endParaRPr lang="hr-HR" dirty="0"/>
          </a:p>
        </p:txBody>
      </p:sp>
      <p:sp>
        <p:nvSpPr>
          <p:cNvPr id="3" name="Rezervirano mjesto sadržaja 2"/>
          <p:cNvSpPr>
            <a:spLocks noGrp="1"/>
          </p:cNvSpPr>
          <p:nvPr>
            <p:ph sz="quarter" idx="1"/>
          </p:nvPr>
        </p:nvSpPr>
        <p:spPr/>
        <p:txBody>
          <a:bodyPr/>
          <a:lstStyle/>
          <a:p>
            <a:r>
              <a:rPr lang="hr-HR" dirty="0"/>
              <a:t>Pravilnik o provedbi tipa operacije 6.1.1. »Potpora mladim poljoprivrednicima«, i tipa operacije 6.3.1. »Potpora razvoju malih poljoprivrednih gospodarstava« iz Programa ruralnog razvoja Republike Hrvatske za razdoblje 2014. – 2020. (</a:t>
            </a:r>
            <a:r>
              <a:rPr lang="hr-HR" b="1" dirty="0">
                <a:hlinkClick r:id="rId2"/>
              </a:rPr>
              <a:t>NN 21/2018</a:t>
            </a:r>
            <a:r>
              <a:rPr lang="hr-HR" dirty="0" smtClean="0"/>
              <a:t>)</a:t>
            </a:r>
          </a:p>
          <a:p>
            <a:r>
              <a:rPr lang="hr-HR" dirty="0" smtClean="0"/>
              <a:t>Natječajna dokumentacija objavljena na web stranicama LAG-a Sjeverozapad 21.03.2018</a:t>
            </a:r>
            <a:r>
              <a:rPr lang="hr-HR" dirty="0"/>
              <a:t>. (</a:t>
            </a:r>
            <a:r>
              <a:rPr lang="hr-HR" dirty="0">
                <a:hlinkClick r:id="rId3"/>
              </a:rPr>
              <a:t>https://www.lagsz.hr/mjera-6-3-potpora-razvoju-malih-poljoprivrednih-gospodarstava</a:t>
            </a:r>
            <a:r>
              <a:rPr lang="hr-HR" dirty="0" smtClean="0">
                <a:hlinkClick r:id="rId3"/>
              </a:rPr>
              <a:t>/</a:t>
            </a:r>
            <a:r>
              <a:rPr lang="hr-HR" dirty="0" smtClean="0"/>
              <a:t>)</a:t>
            </a:r>
          </a:p>
          <a:p>
            <a:endParaRPr lang="hr-HR" dirty="0"/>
          </a:p>
        </p:txBody>
      </p:sp>
    </p:spTree>
    <p:extLst>
      <p:ext uri="{BB962C8B-B14F-4D97-AF65-F5344CB8AC3E}">
        <p14:creationId xmlns:p14="http://schemas.microsoft.com/office/powerpoint/2010/main" val="57993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Označavanje opreme – primjer </a:t>
            </a:r>
            <a:r>
              <a:rPr lang="hr-HR" dirty="0" smtClean="0"/>
              <a:t>table</a:t>
            </a:r>
            <a:endParaRPr lang="hr-HR" dirty="0"/>
          </a:p>
        </p:txBody>
      </p:sp>
      <p:pic>
        <p:nvPicPr>
          <p:cNvPr id="4" name="Rezervirano mjesto sadržaja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38819" y="1600200"/>
            <a:ext cx="6428688" cy="4495800"/>
          </a:xfrm>
        </p:spPr>
      </p:pic>
    </p:spTree>
    <p:extLst>
      <p:ext uri="{BB962C8B-B14F-4D97-AF65-F5344CB8AC3E}">
        <p14:creationId xmlns:p14="http://schemas.microsoft.com/office/powerpoint/2010/main" val="7019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p:txBody>
          <a:bodyPr/>
          <a:lstStyle/>
          <a:p>
            <a:r>
              <a:rPr lang="hr-HR" dirty="0" smtClean="0"/>
              <a:t>LAG Sjeverozapad</a:t>
            </a:r>
          </a:p>
          <a:p>
            <a:r>
              <a:rPr lang="hr-HR" dirty="0" smtClean="0"/>
              <a:t>Tel. 042 494 304</a:t>
            </a:r>
          </a:p>
          <a:p>
            <a:r>
              <a:rPr lang="hr-HR" dirty="0" smtClean="0"/>
              <a:t>E-mail: </a:t>
            </a:r>
            <a:r>
              <a:rPr lang="hr-HR" dirty="0" smtClean="0">
                <a:hlinkClick r:id="rId2"/>
              </a:rPr>
              <a:t>voditelj@lagsz.hr</a:t>
            </a:r>
            <a:r>
              <a:rPr lang="hr-HR" dirty="0" smtClean="0"/>
              <a:t>, </a:t>
            </a:r>
            <a:r>
              <a:rPr lang="hr-HR" dirty="0" smtClean="0">
                <a:hlinkClick r:id="rId3"/>
              </a:rPr>
              <a:t>tajnik@lagsz.hr</a:t>
            </a:r>
            <a:r>
              <a:rPr lang="hr-HR" dirty="0" smtClean="0"/>
              <a:t> </a:t>
            </a:r>
            <a:endParaRPr lang="hr-HR" dirty="0"/>
          </a:p>
        </p:txBody>
      </p:sp>
      <p:sp>
        <p:nvSpPr>
          <p:cNvPr id="3" name="Naslov 2"/>
          <p:cNvSpPr>
            <a:spLocks noGrp="1"/>
          </p:cNvSpPr>
          <p:nvPr>
            <p:ph type="title"/>
          </p:nvPr>
        </p:nvSpPr>
        <p:spPr/>
        <p:txBody>
          <a:bodyPr/>
          <a:lstStyle/>
          <a:p>
            <a:r>
              <a:rPr lang="hr-HR" dirty="0" smtClean="0"/>
              <a:t>KRAJ</a:t>
            </a:r>
            <a:endParaRPr lang="hr-HR" dirty="0"/>
          </a:p>
        </p:txBody>
      </p:sp>
    </p:spTree>
    <p:extLst>
      <p:ext uri="{BB962C8B-B14F-4D97-AF65-F5344CB8AC3E}">
        <p14:creationId xmlns:p14="http://schemas.microsoft.com/office/powerpoint/2010/main" val="274020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Vrsta potpore</a:t>
            </a:r>
            <a:endParaRPr lang="hr-HR" dirty="0"/>
          </a:p>
        </p:txBody>
      </p:sp>
      <p:sp>
        <p:nvSpPr>
          <p:cNvPr id="3" name="Rezervirano mjesto sadržaja 2"/>
          <p:cNvSpPr>
            <a:spLocks noGrp="1"/>
          </p:cNvSpPr>
          <p:nvPr>
            <p:ph sz="quarter" idx="1"/>
          </p:nvPr>
        </p:nvSpPr>
        <p:spPr/>
        <p:txBody>
          <a:bodyPr>
            <a:normAutofit fontScale="70000" lnSpcReduction="20000"/>
          </a:bodyPr>
          <a:lstStyle/>
          <a:p>
            <a:pPr marL="285750" indent="-285750" algn="just">
              <a:defRPr/>
            </a:pPr>
            <a:r>
              <a:rPr lang="hr-HR" sz="3200" dirty="0" smtClean="0"/>
              <a:t>Potpora </a:t>
            </a:r>
            <a:r>
              <a:rPr lang="hr-HR" sz="3200" dirty="0"/>
              <a:t>se dodjeljuje u obliku bespovratnih financijskih sredstava za provođenje prihvatljivih aktivnosti navedenih u poslovnom planu i ostvarivanje ciljeva modernizacije i/ili unapređenje procesa rada i poslovanja i/ili povećanje proizvodnog kapaciteta</a:t>
            </a:r>
          </a:p>
          <a:p>
            <a:pPr algn="just">
              <a:defRPr/>
            </a:pPr>
            <a:endParaRPr lang="hr-HR" sz="3200" b="1" u="sng" dirty="0"/>
          </a:p>
          <a:p>
            <a:pPr algn="just">
              <a:defRPr/>
            </a:pPr>
            <a:r>
              <a:rPr lang="hr-HR" sz="3200" b="1" dirty="0"/>
              <a:t>Visina potpore </a:t>
            </a:r>
            <a:r>
              <a:rPr lang="hr-HR" sz="3200" dirty="0"/>
              <a:t>iznosi </a:t>
            </a:r>
            <a:r>
              <a:rPr lang="hr-HR" sz="3200" dirty="0" smtClean="0"/>
              <a:t>111.678,00 </a:t>
            </a:r>
            <a:r>
              <a:rPr lang="hr-HR" sz="3200" dirty="0"/>
              <a:t>kuna (15.000 eura)</a:t>
            </a:r>
          </a:p>
          <a:p>
            <a:pPr marL="0" indent="0" algn="just">
              <a:buNone/>
              <a:defRPr/>
            </a:pPr>
            <a:endParaRPr lang="hr-HR" sz="3200" dirty="0"/>
          </a:p>
          <a:p>
            <a:pPr algn="just">
              <a:defRPr/>
            </a:pPr>
            <a:r>
              <a:rPr lang="hr-HR" sz="3200" b="1" dirty="0" smtClean="0"/>
              <a:t>Isplata potpore </a:t>
            </a:r>
            <a:r>
              <a:rPr lang="hr-HR" sz="3200" dirty="0" smtClean="0"/>
              <a:t>je u 2 rate u razdoblju od najviše 3 godine:</a:t>
            </a:r>
          </a:p>
          <a:p>
            <a:pPr algn="just">
              <a:buFont typeface="Times New Roman" panose="02020603050405020304" pitchFamily="18" charset="0"/>
              <a:buChar char="−"/>
            </a:pPr>
            <a:r>
              <a:rPr lang="hr-HR" sz="2800" dirty="0" smtClean="0"/>
              <a:t>I rata u iznosu od 50% ukupno odobrene javne potpore nakon Odluke o dodjeli sredstava,</a:t>
            </a:r>
          </a:p>
          <a:p>
            <a:pPr algn="just">
              <a:buFont typeface="Times New Roman" panose="02020603050405020304" pitchFamily="18" charset="0"/>
              <a:buChar char="−"/>
            </a:pPr>
            <a:r>
              <a:rPr lang="hr-HR" sz="2800" dirty="0" smtClean="0"/>
              <a:t>II rata u iznosu od 50% nakon provedenih svih aktivnosti iz poslovnog plana.</a:t>
            </a:r>
          </a:p>
          <a:p>
            <a:pPr algn="just">
              <a:defRPr/>
            </a:pPr>
            <a:endParaRPr lang="hr-HR" sz="3200" dirty="0" smtClean="0"/>
          </a:p>
          <a:p>
            <a:pPr marL="285750" indent="-285750" algn="just">
              <a:defRPr/>
            </a:pPr>
            <a:r>
              <a:rPr lang="hr-HR" sz="3200" dirty="0" smtClean="0"/>
              <a:t>Potpora </a:t>
            </a:r>
            <a:r>
              <a:rPr lang="hr-HR" sz="3200" dirty="0"/>
              <a:t>unutar tipa operacije 6.3.1. može se dodijeliti samo jednom tijekom programskog razdoblja 2014-2020 po malom poljoprivrednom gospodarstvu</a:t>
            </a:r>
            <a:r>
              <a:rPr lang="hr-HR" sz="3200" dirty="0" smtClean="0"/>
              <a:t>.</a:t>
            </a:r>
            <a:endParaRPr lang="hr-HR" dirty="0"/>
          </a:p>
        </p:txBody>
      </p:sp>
    </p:spTree>
    <p:extLst>
      <p:ext uri="{BB962C8B-B14F-4D97-AF65-F5344CB8AC3E}">
        <p14:creationId xmlns:p14="http://schemas.microsoft.com/office/powerpoint/2010/main" val="671007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Prihvatljive </a:t>
            </a:r>
            <a:r>
              <a:rPr lang="hr-HR" dirty="0" smtClean="0"/>
              <a:t>aktivnosti</a:t>
            </a:r>
            <a:endParaRPr lang="hr-HR" dirty="0"/>
          </a:p>
        </p:txBody>
      </p:sp>
      <p:sp>
        <p:nvSpPr>
          <p:cNvPr id="3" name="Rezervirano mjesto sadržaja 2"/>
          <p:cNvSpPr>
            <a:spLocks noGrp="1"/>
          </p:cNvSpPr>
          <p:nvPr>
            <p:ph sz="quarter" idx="1"/>
          </p:nvPr>
        </p:nvSpPr>
        <p:spPr/>
        <p:txBody>
          <a:bodyPr>
            <a:normAutofit/>
          </a:bodyPr>
          <a:lstStyle/>
          <a:p>
            <a:r>
              <a:rPr lang="hr-HR" dirty="0" smtClean="0"/>
              <a:t>Aktivnosti navedene u Poslovnom planu i Odluci o dodjeli sredstava u Prilogu 1. </a:t>
            </a:r>
          </a:p>
          <a:p>
            <a:r>
              <a:rPr lang="hr-HR" dirty="0" smtClean="0"/>
              <a:t>Korisnik je u obvezi kupiti strojeve i opremu kako je naveo u Poslovnom planu. </a:t>
            </a:r>
            <a:r>
              <a:rPr lang="hr-HR" dirty="0" smtClean="0"/>
              <a:t>Iznimno</a:t>
            </a:r>
            <a:r>
              <a:rPr lang="hr-HR" dirty="0" smtClean="0"/>
              <a:t> može kupiti bolju od navedene.</a:t>
            </a:r>
            <a:endParaRPr lang="hr-HR" dirty="0" smtClean="0"/>
          </a:p>
          <a:p>
            <a:r>
              <a:rPr lang="hr-HR" dirty="0" smtClean="0"/>
              <a:t>Rabljeno i novo se ne može mijenjati!</a:t>
            </a:r>
          </a:p>
          <a:p>
            <a:r>
              <a:rPr lang="hr-HR" dirty="0" smtClean="0"/>
              <a:t>Paziti da ukupan iznos potrošen za provedbu svih aktivnosti bude preko 111.678,00 kn.</a:t>
            </a:r>
          </a:p>
          <a:p>
            <a:endParaRPr lang="hr-HR" dirty="0"/>
          </a:p>
        </p:txBody>
      </p:sp>
    </p:spTree>
    <p:extLst>
      <p:ext uri="{BB962C8B-B14F-4D97-AF65-F5344CB8AC3E}">
        <p14:creationId xmlns:p14="http://schemas.microsoft.com/office/powerpoint/2010/main" val="2802182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Preuzimanje odluke</a:t>
            </a:r>
            <a:endParaRPr lang="hr-HR" dirty="0"/>
          </a:p>
        </p:txBody>
      </p:sp>
      <p:sp>
        <p:nvSpPr>
          <p:cNvPr id="3" name="Rezervirano mjesto sadržaja 2"/>
          <p:cNvSpPr>
            <a:spLocks noGrp="1"/>
          </p:cNvSpPr>
          <p:nvPr>
            <p:ph sz="quarter" idx="1"/>
          </p:nvPr>
        </p:nvSpPr>
        <p:spPr/>
        <p:txBody>
          <a:bodyPr/>
          <a:lstStyle/>
          <a:p>
            <a:r>
              <a:rPr lang="hr-HR" dirty="0"/>
              <a:t>Nakon izdavanja </a:t>
            </a:r>
            <a:r>
              <a:rPr lang="hr-HR" dirty="0" smtClean="0"/>
              <a:t>Odluka </a:t>
            </a:r>
            <a:r>
              <a:rPr lang="hr-HR" dirty="0"/>
              <a:t>o </a:t>
            </a:r>
            <a:r>
              <a:rPr lang="hr-HR" dirty="0" smtClean="0"/>
              <a:t>dodjeli </a:t>
            </a:r>
            <a:r>
              <a:rPr lang="hr-HR" dirty="0" smtClean="0"/>
              <a:t>sredstava, koje </a:t>
            </a:r>
            <a:r>
              <a:rPr lang="hr-HR" dirty="0"/>
              <a:t>se </a:t>
            </a:r>
            <a:r>
              <a:rPr lang="hr-HR" dirty="0" smtClean="0"/>
              <a:t>preuzimaju putem AGRONET sustava, Agencija za plaćanja obavještava </a:t>
            </a:r>
            <a:r>
              <a:rPr lang="hr-HR" dirty="0"/>
              <a:t>korisnika putem e-maila </a:t>
            </a:r>
            <a:r>
              <a:rPr lang="hr-HR" dirty="0" smtClean="0"/>
              <a:t>da mu </a:t>
            </a:r>
            <a:r>
              <a:rPr lang="hr-HR" dirty="0"/>
              <a:t>je izdan akt te </a:t>
            </a:r>
            <a:r>
              <a:rPr lang="hr-HR" dirty="0"/>
              <a:t>da ga je korisnik obavezan preuzeti u roku od 5 dana. U slučaju da korisnik ne preuzme akt u roku od 5 dana, </a:t>
            </a:r>
            <a:r>
              <a:rPr lang="hr-HR" dirty="0"/>
              <a:t>Agencija za plaćanja </a:t>
            </a:r>
            <a:r>
              <a:rPr lang="hr-HR" dirty="0"/>
              <a:t>će isti objaviti na Oglasnoj </a:t>
            </a:r>
            <a:r>
              <a:rPr lang="hr-HR" dirty="0" smtClean="0"/>
              <a:t>ploči</a:t>
            </a:r>
            <a:endParaRPr lang="hr-HR" dirty="0"/>
          </a:p>
        </p:txBody>
      </p:sp>
    </p:spTree>
    <p:extLst>
      <p:ext uri="{BB962C8B-B14F-4D97-AF65-F5344CB8AC3E}">
        <p14:creationId xmlns:p14="http://schemas.microsoft.com/office/powerpoint/2010/main" val="3340101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Preuzimanje odluke</a:t>
            </a:r>
            <a:endParaRPr lang="hr-HR" dirty="0"/>
          </a:p>
        </p:txBody>
      </p:sp>
      <p:pic>
        <p:nvPicPr>
          <p:cNvPr id="4" name="Rezervirano mjesto sadržaja 3"/>
          <p:cNvPicPr>
            <a:picLocks noGrp="1" noChangeAspect="1"/>
          </p:cNvPicPr>
          <p:nvPr>
            <p:ph sz="quarter" idx="1"/>
          </p:nvPr>
        </p:nvPicPr>
        <p:blipFill>
          <a:blip r:embed="rId2"/>
          <a:stretch>
            <a:fillRect/>
          </a:stretch>
        </p:blipFill>
        <p:spPr>
          <a:xfrm>
            <a:off x="1196159" y="1688757"/>
            <a:ext cx="10114008" cy="4318686"/>
          </a:xfrm>
          <a:prstGeom prst="rect">
            <a:avLst/>
          </a:prstGeom>
        </p:spPr>
      </p:pic>
    </p:spTree>
    <p:extLst>
      <p:ext uri="{BB962C8B-B14F-4D97-AF65-F5344CB8AC3E}">
        <p14:creationId xmlns:p14="http://schemas.microsoft.com/office/powerpoint/2010/main" val="4089803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Prihvaćanje odluke</a:t>
            </a:r>
            <a:endParaRPr lang="hr-HR" dirty="0"/>
          </a:p>
        </p:txBody>
      </p:sp>
      <p:sp>
        <p:nvSpPr>
          <p:cNvPr id="3" name="Rezervirano mjesto sadržaja 2"/>
          <p:cNvSpPr>
            <a:spLocks noGrp="1"/>
          </p:cNvSpPr>
          <p:nvPr>
            <p:ph sz="quarter" idx="1"/>
          </p:nvPr>
        </p:nvSpPr>
        <p:spPr/>
        <p:txBody>
          <a:bodyPr/>
          <a:lstStyle/>
          <a:p>
            <a:endParaRPr lang="hr-HR" dirty="0"/>
          </a:p>
          <a:p>
            <a:r>
              <a:rPr lang="hr-HR" dirty="0"/>
              <a:t> Korisnik koji, nakon što je zaprimio i upoznao se sa sadržajem akta, ne želi podnijeti prigovor, može kliknuti na opciju ''PRIHVAĆAM ODLUKU''. Da bi se otvorila mogućnost odabira navedene opcije, nakon što ste preuzeli Odluku potrebno je stisnuti tipku ''F5'' ili se ponovno prijaviti u AGRONET. Odabirom opcije ''PRIHVAĆAM ODLUKU'' korisnik potvrđuje da se slaže sa sadržajem akta i da neće podnijeti prigovor te takav akt postaje konačan. </a:t>
            </a:r>
          </a:p>
        </p:txBody>
      </p:sp>
    </p:spTree>
    <p:extLst>
      <p:ext uri="{BB962C8B-B14F-4D97-AF65-F5344CB8AC3E}">
        <p14:creationId xmlns:p14="http://schemas.microsoft.com/office/powerpoint/2010/main" val="405090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Prihvaćanje odluke</a:t>
            </a:r>
          </a:p>
        </p:txBody>
      </p:sp>
      <p:sp>
        <p:nvSpPr>
          <p:cNvPr id="3" name="Rezervirano mjesto sadržaja 2"/>
          <p:cNvSpPr>
            <a:spLocks noGrp="1"/>
          </p:cNvSpPr>
          <p:nvPr>
            <p:ph sz="quarter" idx="1"/>
          </p:nvPr>
        </p:nvSpPr>
        <p:spPr/>
        <p:txBody>
          <a:bodyPr/>
          <a:lstStyle/>
          <a:p>
            <a:endParaRPr lang="hr-HR" dirty="0"/>
          </a:p>
        </p:txBody>
      </p:sp>
      <p:pic>
        <p:nvPicPr>
          <p:cNvPr id="4" name="Slika 3"/>
          <p:cNvPicPr>
            <a:picLocks noChangeAspect="1"/>
          </p:cNvPicPr>
          <p:nvPr/>
        </p:nvPicPr>
        <p:blipFill>
          <a:blip r:embed="rId2"/>
          <a:stretch>
            <a:fillRect/>
          </a:stretch>
        </p:blipFill>
        <p:spPr>
          <a:xfrm>
            <a:off x="1103870" y="1600200"/>
            <a:ext cx="9457038" cy="4460934"/>
          </a:xfrm>
          <a:prstGeom prst="rect">
            <a:avLst/>
          </a:prstGeom>
        </p:spPr>
      </p:pic>
    </p:spTree>
    <p:extLst>
      <p:ext uri="{BB962C8B-B14F-4D97-AF65-F5344CB8AC3E}">
        <p14:creationId xmlns:p14="http://schemas.microsoft.com/office/powerpoint/2010/main" val="2414059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Koraci</a:t>
            </a:r>
            <a:endParaRPr lang="hr-HR" dirty="0"/>
          </a:p>
        </p:txBody>
      </p:sp>
      <p:sp>
        <p:nvSpPr>
          <p:cNvPr id="3" name="Rezervirano mjesto sadržaja 2"/>
          <p:cNvSpPr>
            <a:spLocks noGrp="1"/>
          </p:cNvSpPr>
          <p:nvPr>
            <p:ph sz="quarter" idx="1"/>
          </p:nvPr>
        </p:nvSpPr>
        <p:spPr/>
        <p:txBody>
          <a:bodyPr>
            <a:normAutofit/>
          </a:bodyPr>
          <a:lstStyle/>
          <a:p>
            <a:r>
              <a:rPr lang="hr-HR" dirty="0"/>
              <a:t>Zahtjev za </a:t>
            </a:r>
            <a:r>
              <a:rPr lang="hr-HR" dirty="0" smtClean="0"/>
              <a:t>isplatu (predujam) </a:t>
            </a:r>
            <a:r>
              <a:rPr lang="hr-HR" dirty="0"/>
              <a:t>nositelj projekta može podnijeti </a:t>
            </a:r>
            <a:r>
              <a:rPr lang="hr-HR" dirty="0"/>
              <a:t>nakon prihvaćanja </a:t>
            </a:r>
            <a:r>
              <a:rPr lang="hr-HR" dirty="0" smtClean="0"/>
              <a:t>Odluke </a:t>
            </a:r>
            <a:r>
              <a:rPr lang="hr-HR" dirty="0"/>
              <a:t>o dodjeli </a:t>
            </a:r>
            <a:r>
              <a:rPr lang="hr-HR" dirty="0" smtClean="0"/>
              <a:t>sredstava ili </a:t>
            </a:r>
            <a:r>
              <a:rPr lang="hr-HR" dirty="0"/>
              <a:t>isteka roka za </a:t>
            </a:r>
            <a:r>
              <a:rPr lang="hr-HR" dirty="0" smtClean="0"/>
              <a:t>prigovor. </a:t>
            </a:r>
            <a:endParaRPr lang="hr-HR" dirty="0"/>
          </a:p>
          <a:p>
            <a:r>
              <a:rPr lang="hr-HR" dirty="0" smtClean="0"/>
              <a:t>Konačni </a:t>
            </a:r>
            <a:r>
              <a:rPr lang="hr-HR" dirty="0"/>
              <a:t>zahtjev za isplatu, Nositelj projekta je obvezan podnijeti nakon provedenih projektnih aktivnosti navedenih u Prilogu 1. ove Odluke, ali ne kasnije od proteka roka od tri (3) godine od dana donošenja Odluke o odabiru projekta na LAG razini. </a:t>
            </a:r>
          </a:p>
        </p:txBody>
      </p:sp>
    </p:spTree>
    <p:extLst>
      <p:ext uri="{BB962C8B-B14F-4D97-AF65-F5344CB8AC3E}">
        <p14:creationId xmlns:p14="http://schemas.microsoft.com/office/powerpoint/2010/main" val="7406196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 LAG">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j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j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ema LAG" id="{B1AE8035-6CE8-4193-A4A6-5B6568591E0E}" vid="{1A3ACD2B-7A10-4F18-9888-B116AD49403F}"/>
    </a:ext>
  </a:extLst>
</a:theme>
</file>

<file path=docProps/app.xml><?xml version="1.0" encoding="utf-8"?>
<Properties xmlns="http://schemas.openxmlformats.org/officeDocument/2006/extended-properties" xmlns:vt="http://schemas.openxmlformats.org/officeDocument/2006/docPropsVTypes">
  <Template>Tema LAG</Template>
  <TotalTime>134</TotalTime>
  <Words>1095</Words>
  <Application>Microsoft Office PowerPoint</Application>
  <PresentationFormat>Široki zaslon</PresentationFormat>
  <Paragraphs>73</Paragraphs>
  <Slides>21</Slides>
  <Notes>0</Notes>
  <HiddenSlides>0</HiddenSlides>
  <MMClips>0</MMClips>
  <ScaleCrop>false</ScaleCrop>
  <HeadingPairs>
    <vt:vector size="8" baseType="variant">
      <vt:variant>
        <vt:lpstr>Korišteni fontovi</vt:lpstr>
      </vt:variant>
      <vt:variant>
        <vt:i4>7</vt:i4>
      </vt:variant>
      <vt:variant>
        <vt:lpstr>Tema</vt:lpstr>
      </vt:variant>
      <vt:variant>
        <vt:i4>1</vt:i4>
      </vt:variant>
      <vt:variant>
        <vt:lpstr>Uloženi OLE poslužitelji</vt:lpstr>
      </vt:variant>
      <vt:variant>
        <vt:i4>1</vt:i4>
      </vt:variant>
      <vt:variant>
        <vt:lpstr>Naslovi slajdova</vt:lpstr>
      </vt:variant>
      <vt:variant>
        <vt:i4>21</vt:i4>
      </vt:variant>
    </vt:vector>
  </HeadingPairs>
  <TitlesOfParts>
    <vt:vector size="30" baseType="lpstr">
      <vt:lpstr>Arial</vt:lpstr>
      <vt:lpstr>Arial Narrow</vt:lpstr>
      <vt:lpstr>Calibri</vt:lpstr>
      <vt:lpstr>Times New Roman</vt:lpstr>
      <vt:lpstr>Tw Cen MT</vt:lpstr>
      <vt:lpstr>Wingdings</vt:lpstr>
      <vt:lpstr>Wingdings 2</vt:lpstr>
      <vt:lpstr>Tema LAG</vt:lpstr>
      <vt:lpstr>Adobe Acrobat Document</vt:lpstr>
      <vt:lpstr>Potpora razvoju malih poljoprivrednih gospodarstava Natječaj Sukladan TO 6.3.1. iz Programa ruralnog  razvoja RH 2014-2020.</vt:lpstr>
      <vt:lpstr>Pravila</vt:lpstr>
      <vt:lpstr>Vrsta potpore</vt:lpstr>
      <vt:lpstr>Prihvatljive aktivnosti</vt:lpstr>
      <vt:lpstr>Preuzimanje odluke</vt:lpstr>
      <vt:lpstr>Preuzimanje odluke</vt:lpstr>
      <vt:lpstr>Prihvaćanje odluke</vt:lpstr>
      <vt:lpstr>Prihvaćanje odluke</vt:lpstr>
      <vt:lpstr>Koraci</vt:lpstr>
      <vt:lpstr>Obaveze</vt:lpstr>
      <vt:lpstr>Obaveze</vt:lpstr>
      <vt:lpstr>Obaveze</vt:lpstr>
      <vt:lpstr>Zabrane</vt:lpstr>
      <vt:lpstr>JAKO VAŽNO!</vt:lpstr>
      <vt:lpstr>Zahtjev za isplatu predujma (1. rata)</vt:lpstr>
      <vt:lpstr>Označavanje ulaganja</vt:lpstr>
      <vt:lpstr>Označavanje ulaganja – primjer table</vt:lpstr>
      <vt:lpstr>Označavanje opreme</vt:lpstr>
      <vt:lpstr>Označavanje opreme – primjer naljepnice</vt:lpstr>
      <vt:lpstr>Označavanje opreme – primjer table</vt:lpstr>
      <vt:lpstr>KRAJ</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Emil Tkalec</dc:creator>
  <cp:lastModifiedBy>MZeljezic</cp:lastModifiedBy>
  <cp:revision>17</cp:revision>
  <dcterms:created xsi:type="dcterms:W3CDTF">2019-05-06T05:52:10Z</dcterms:created>
  <dcterms:modified xsi:type="dcterms:W3CDTF">2019-05-07T06:36:38Z</dcterms:modified>
</cp:coreProperties>
</file>