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57" r:id="rId4"/>
    <p:sldId id="276" r:id="rId5"/>
    <p:sldId id="270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81" r:id="rId17"/>
    <p:sldId id="282" r:id="rId18"/>
    <p:sldId id="263" r:id="rId1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Uredite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Pravokutni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pic>
        <p:nvPicPr>
          <p:cNvPr id="7" name="Slika 1" descr="LAG-Leader-Ipard-Nedelisce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6237312"/>
            <a:ext cx="2018636" cy="457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7" name="Pravokutni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2" name="Rezervirano mjesto datum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13" name="Rezervirano mjesto broja slajd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Rezervirano mjesto podnožj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Rezervirano mjesto podnožja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12" name="Rezervirano mjesto broja slajd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Rezervirano mjesto podnožja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16" name="Rezervirano mjesto teksta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15" name="Rezervirano mjesto teksta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8" name="Pravokutni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1" name="Pravokutni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zervirano mjesto datum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13" name="Rezervirano mjesto broja slajd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Rezervirano mjesto podnožja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Kliknite ikonu da biste dodali  sliku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Uredite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23B77-B9BB-4ECA-8F73-80017ABB762B}" type="datetimeFigureOut">
              <a:rPr lang="hr-HR" smtClean="0"/>
              <a:t>1.2.2018.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Pravokutni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703EE3-E567-4987-9F3B-93E0365B563C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gsz.h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010" y="4680705"/>
            <a:ext cx="7790365" cy="1217447"/>
          </a:xfrm>
        </p:spPr>
        <p:txBody>
          <a:bodyPr>
            <a:noAutofit/>
          </a:bodyPr>
          <a:lstStyle/>
          <a:p>
            <a:r>
              <a:rPr lang="hr-HR" sz="2800" dirty="0" smtClean="0"/>
              <a:t>POTPORA MALIM POLJOPRIVREDNIM GOSPODARSTVIMA OD STRANE LAG-A Sjeverozapad</a:t>
            </a:r>
            <a:endParaRPr lang="hr-HR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sz="2400" dirty="0" err="1" smtClean="0"/>
              <a:t>Sračinec</a:t>
            </a:r>
            <a:endParaRPr lang="hr-HR" sz="2400" dirty="0" smtClean="0"/>
          </a:p>
          <a:p>
            <a:r>
              <a:rPr lang="hr-HR" sz="2400" dirty="0" smtClean="0"/>
              <a:t>01.02.2018.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010" y="123888"/>
            <a:ext cx="8715380" cy="45568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1025" name="Slika 1" descr="LAG-Leader-Ipard-Nedelisce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23024" y="5471040"/>
            <a:ext cx="2018636" cy="457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ravokutnik 8"/>
          <p:cNvSpPr/>
          <p:nvPr/>
        </p:nvSpPr>
        <p:spPr>
          <a:xfrm>
            <a:off x="6876256" y="6021287"/>
            <a:ext cx="21981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r-HR" altLang="sr-Latn-RS" sz="11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PROGRAM RURALNOG RAZVOJA 2014.-2020.</a:t>
            </a:r>
            <a:endParaRPr lang="hr-HR" altLang="sr-Latn-RS" sz="300" dirty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sr-Latn-RS" sz="8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Udio sufinanciranja: 90% EU, 10% RH</a:t>
            </a:r>
            <a:br>
              <a:rPr lang="hr-HR" altLang="sr-Latn-RS" sz="8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hr-HR" altLang="sr-Latn-RS" sz="8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Europski poljoprivredni fond za ruralni razvoj: Europa ulaže u ruralna područja</a:t>
            </a:r>
            <a:endParaRPr lang="hr-HR" altLang="sr-Latn-RS" sz="4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0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hr-HR" dirty="0" smtClean="0"/>
              <a:t>Prerada </a:t>
            </a:r>
            <a:r>
              <a:rPr lang="hr-HR" dirty="0"/>
              <a:t>proizvoda se definira na </a:t>
            </a:r>
            <a:r>
              <a:rPr lang="hr-HR" dirty="0" smtClean="0"/>
              <a:t>način: prihvatljiva </a:t>
            </a:r>
            <a:r>
              <a:rPr lang="hr-HR" dirty="0"/>
              <a:t>je aktivnost prerade za proizvode iz Dodatka I Ugovora o funkcioniranju </a:t>
            </a:r>
            <a:r>
              <a:rPr lang="hr-HR" dirty="0" smtClean="0"/>
              <a:t>EU </a:t>
            </a:r>
            <a:r>
              <a:rPr lang="hr-HR" dirty="0"/>
              <a:t>i to </a:t>
            </a:r>
            <a:r>
              <a:rPr lang="hr-HR" dirty="0" smtClean="0"/>
              <a:t>proizvoda </a:t>
            </a:r>
            <a:r>
              <a:rPr lang="hr-HR" dirty="0"/>
              <a:t>iz vlastite </a:t>
            </a:r>
            <a:r>
              <a:rPr lang="hr-HR" dirty="0" smtClean="0"/>
              <a:t>proizvodnje </a:t>
            </a:r>
            <a:r>
              <a:rPr lang="hr-HR" dirty="0"/>
              <a:t>i uz uvjet da je i proizvod koji je </a:t>
            </a:r>
            <a:r>
              <a:rPr lang="hr-HR" dirty="0" smtClean="0"/>
              <a:t>rezultat prerade </a:t>
            </a:r>
            <a:r>
              <a:rPr lang="hr-HR" dirty="0"/>
              <a:t>iz Dodatka </a:t>
            </a:r>
            <a:r>
              <a:rPr lang="hr-HR" dirty="0" smtClean="0"/>
              <a:t>I Ugovora </a:t>
            </a:r>
            <a:r>
              <a:rPr lang="hr-HR" dirty="0"/>
              <a:t>o EU.</a:t>
            </a:r>
          </a:p>
          <a:p>
            <a:pPr algn="just"/>
            <a:r>
              <a:rPr lang="hr-HR" dirty="0"/>
              <a:t>Prihvatljiva je kupnja i </a:t>
            </a:r>
            <a:r>
              <a:rPr lang="hr-HR" b="1" dirty="0"/>
              <a:t>rabljene opreme za preradu proizvoda </a:t>
            </a:r>
            <a:r>
              <a:rPr lang="hr-HR" dirty="0"/>
              <a:t>od fizičkih i pravnih osoba.</a:t>
            </a:r>
          </a:p>
          <a:p>
            <a:pPr algn="just"/>
            <a:r>
              <a:rPr lang="hr-HR" dirty="0" smtClean="0"/>
              <a:t>Prihvatljiva je </a:t>
            </a:r>
            <a:r>
              <a:rPr lang="hr-HR" b="1" dirty="0" smtClean="0"/>
              <a:t>kupnja i rabljene </a:t>
            </a:r>
            <a:r>
              <a:rPr lang="hr-HR" b="1" dirty="0"/>
              <a:t>poljoprivredne mehanizacije, strojeva i opreme</a:t>
            </a:r>
            <a:r>
              <a:rPr lang="hr-HR" dirty="0"/>
              <a:t> od fizičkih i pravnih osoba.</a:t>
            </a:r>
          </a:p>
          <a:p>
            <a:pPr algn="just"/>
            <a:endParaRPr lang="hr-HR" dirty="0"/>
          </a:p>
          <a:p>
            <a:pPr algn="just"/>
            <a:r>
              <a:rPr lang="hr-HR" dirty="0" smtClean="0"/>
              <a:t>Operativno poslovanje </a:t>
            </a:r>
            <a:r>
              <a:rPr lang="hr-HR" dirty="0" smtClean="0"/>
              <a:t>poljoprivrednog </a:t>
            </a:r>
            <a:r>
              <a:rPr lang="hr-HR" dirty="0"/>
              <a:t>gospodarstva se odnosi na dohodak, plaća, doprinosi zaposlenih i knjigovodstvene usluge vezano uz poljoprivrednu djelatnost na poljoprivrednom gospodarstvu, izrada projektno-tehničke dokumentacije, geodetskih podloga, elaborata, certifikata te usluge stručnjaka (konzultanta) vezano uz izradu poslovnog plana i podnošenje Zahtjeva za </a:t>
            </a:r>
            <a:r>
              <a:rPr lang="hr-HR" dirty="0" smtClean="0"/>
              <a:t>potporu. Izrada </a:t>
            </a:r>
            <a:r>
              <a:rPr lang="hr-HR" dirty="0"/>
              <a:t>projektno-tehničke dokumentacije, geodetskih podloga, elaborata, certifikata te usluge stručnjaka su prihvatljive i prije podnošenja Zahtjeva za potporu. Ukupne aktivnosti prikazane u poslovnom planu vezano za operativno poslovanje mogu iznositi najviše 22.700,00 kuna. Usluge stručnjaka (konzultanta) vezano uz izradu poslovnog plana i podnošenje Zahtjeva za potporu mogu iznositi najviše 3.800,00 kuna.</a:t>
            </a:r>
          </a:p>
          <a:p>
            <a:endParaRPr lang="hr-HR" dirty="0"/>
          </a:p>
          <a:p>
            <a:endParaRPr lang="hr-HR" dirty="0"/>
          </a:p>
        </p:txBody>
      </p:sp>
      <p:cxnSp>
        <p:nvCxnSpPr>
          <p:cNvPr id="4" name="Ravni poveznik 3"/>
          <p:cNvCxnSpPr/>
          <p:nvPr/>
        </p:nvCxnSpPr>
        <p:spPr>
          <a:xfrm>
            <a:off x="1043608" y="3356992"/>
            <a:ext cx="76328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83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Uvjeti prihvatljivosti 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hr-HR" dirty="0"/>
              <a:t>mali poljoprivrednik treba pripremiti poslovni plan za poljoprivredno gospodarstvo u kojem će prikazati da li će kroz potporu za prihvatljive aktivnosti ostvariti sljedeće ciljeve:</a:t>
            </a:r>
          </a:p>
          <a:p>
            <a:pPr lvl="1" algn="just"/>
            <a:r>
              <a:rPr lang="hr-HR" b="1" dirty="0"/>
              <a:t>modernizaciju i/ili unapređenje </a:t>
            </a:r>
            <a:r>
              <a:rPr lang="hr-HR" dirty="0"/>
              <a:t>procesa rada i poslovanja i/ili</a:t>
            </a:r>
          </a:p>
          <a:p>
            <a:pPr lvl="1" algn="just"/>
            <a:r>
              <a:rPr lang="hr-HR" b="1" dirty="0"/>
              <a:t>povećanje proizvodnog kapaciteta </a:t>
            </a:r>
            <a:r>
              <a:rPr lang="hr-HR" dirty="0"/>
              <a:t>iskazanog kroz povećanje ukupnog standardnog ekonomskog rezultata.</a:t>
            </a:r>
          </a:p>
          <a:p>
            <a:pPr algn="just"/>
            <a:endParaRPr lang="hr-HR" dirty="0"/>
          </a:p>
          <a:p>
            <a:pPr algn="just"/>
            <a:r>
              <a:rPr lang="hr-HR" dirty="0"/>
              <a:t>poljoprivredno gospodarstvo  treba biti upisano u Upisnik poljoprivrednika te pripadati ekonomskoj veličini iskazanoj u ukupnom standardnom ekonomskom rezultatu poljoprivrednog gospodarstva od </a:t>
            </a:r>
            <a:r>
              <a:rPr lang="hr-HR" b="1" dirty="0"/>
              <a:t>2.000 eura do 7.999 eura </a:t>
            </a:r>
          </a:p>
          <a:p>
            <a:endParaRPr lang="hr-HR" dirty="0"/>
          </a:p>
        </p:txBody>
      </p:sp>
      <p:cxnSp>
        <p:nvCxnSpPr>
          <p:cNvPr id="4" name="Ravni poveznik 3"/>
          <p:cNvCxnSpPr/>
          <p:nvPr/>
        </p:nvCxnSpPr>
        <p:spPr>
          <a:xfrm>
            <a:off x="1043608" y="3573016"/>
            <a:ext cx="76328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4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Posebni uvjeti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hr-HR" dirty="0"/>
              <a:t>Nositelj/odgovorna osoba poljoprivrednog gospodarstva se ne može promijeniti do izvršenja konačne isplate potpore iz tipa operacije 6.3</a:t>
            </a:r>
            <a:r>
              <a:rPr lang="hr-HR" dirty="0" smtClean="0"/>
              <a:t>., </a:t>
            </a:r>
            <a:r>
              <a:rPr lang="hr-HR" dirty="0"/>
              <a:t>osim u izvanrednim situacijama sukladno uredbi EU 1306/2013 članak 2, stavak 2. </a:t>
            </a:r>
          </a:p>
          <a:p>
            <a:pPr algn="just"/>
            <a:r>
              <a:rPr lang="hr-HR" dirty="0"/>
              <a:t>Nositelj je dužan ostati unutar poljoprivrednog gospodarstva, a poljoprivredno gospodarstvo mora biti u upisano u Upisnik poljoprivrednika i aktivno se baviti poljoprivrednom proizvodnjom </a:t>
            </a:r>
            <a:r>
              <a:rPr lang="hr-HR" b="1" dirty="0"/>
              <a:t>najmanje pet godina nakon isplate zadnje rate potpore </a:t>
            </a:r>
            <a:r>
              <a:rPr lang="hr-HR" dirty="0"/>
              <a:t>iz ovog tipa operacije. Pod aktivnim bavljenjem poljoprivrednom proizvodnjom podrazumijeva se da se poljoprivredno gospodarstvo bavi najmanje  onom vrstom poljoprivredne proizvodnje za koju je zatražena potpora u tipu operacije </a:t>
            </a:r>
            <a:r>
              <a:rPr lang="hr-HR" dirty="0" smtClean="0"/>
              <a:t>6.3.. </a:t>
            </a:r>
            <a:r>
              <a:rPr lang="hr-HR" dirty="0"/>
              <a:t>Kad je u poslovnom planu zatražena potpora samo za poljoprivrednu mehanizaciju, strojeve i opremu, aktivno bavljenje poljoprivrednom proizvodnjom se smatra bavljenje najmanje poljoprivrednom proizvodnjom koje je poljoprivredno gospodarstvo imalo kod podnošenja Zahtjeva za potporu.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9659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Uvjeti prihvatljivosti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hr-HR" dirty="0"/>
              <a:t>Korisnik je dužan dostaviti kod podnošenja zahtjeva za potporu potvrdu o ekonomskoj veličini poljoprivrednog gospodarstva (SO) izdanu od </a:t>
            </a:r>
            <a:r>
              <a:rPr lang="hr-HR" dirty="0" smtClean="0"/>
              <a:t>Savjetodavne </a:t>
            </a:r>
            <a:r>
              <a:rPr lang="hr-HR" dirty="0"/>
              <a:t>službe</a:t>
            </a:r>
          </a:p>
          <a:p>
            <a:pPr algn="just"/>
            <a:endParaRPr lang="hr-HR" dirty="0"/>
          </a:p>
          <a:p>
            <a:pPr algn="just"/>
            <a:r>
              <a:rPr lang="hr-HR" dirty="0"/>
              <a:t>U slučaju da se izračun SO-a temelji na resursima koji nisu upisani u ARKOD/JRDŽ, Korisnik je dužan djelatniku Savjetodavne službe prilikom ishođenja potvrde iz koje je vidljiva ekonomska veličina poljoprivrednog gospodarstva iskazana u ukupnom standardnom ekonomskom rezultatu poljoprivrednog gospodarstva </a:t>
            </a:r>
            <a:r>
              <a:rPr lang="hr-HR" b="1" dirty="0"/>
              <a:t>dostaviti dokaze </a:t>
            </a:r>
            <a:r>
              <a:rPr lang="hr-HR" dirty="0"/>
              <a:t>o postojanju takvih resursa (rješenja o upisu u odgovarajuće registre, evidenciju o prodaji vlastitih poljoprivrednih proizvoda, račune, fotografije). Također, ukoliko Korisnik ima prijavljene površine u ARKOD-u ili životinje u JRDŽ-u, a nije podnosio zahtjev za izravnu potporu dužan je dostaviti dokaze o postojanju resursa na kojima se temelji ekonomski rezultat (evidenciju o prodanim poljoprivrednim proizvodima, račune, fotografije i </a:t>
            </a:r>
            <a:r>
              <a:rPr lang="hr-HR" dirty="0" err="1"/>
              <a:t>sl</a:t>
            </a:r>
            <a:r>
              <a:rPr lang="hr-HR" dirty="0"/>
              <a:t> .).</a:t>
            </a:r>
          </a:p>
          <a:p>
            <a:pPr algn="just"/>
            <a:r>
              <a:rPr lang="hr-HR" dirty="0"/>
              <a:t>Prilikom izračuna ekonomske veličine poljoprivrednog gospodarstva Savjetodavna služba neće uzeti u obzir izmjene u ARKOD-u/JRDŽ-u koje su nastale nakon </a:t>
            </a:r>
            <a:r>
              <a:rPr lang="hr-HR" dirty="0" smtClean="0"/>
              <a:t>raspisivanja natječaja od strane LAG-a.</a:t>
            </a:r>
            <a:endParaRPr lang="hr-HR" dirty="0"/>
          </a:p>
        </p:txBody>
      </p:sp>
      <p:cxnSp>
        <p:nvCxnSpPr>
          <p:cNvPr id="4" name="Ravni poveznik 3"/>
          <p:cNvCxnSpPr/>
          <p:nvPr/>
        </p:nvCxnSpPr>
        <p:spPr>
          <a:xfrm>
            <a:off x="1043608" y="2492896"/>
            <a:ext cx="76328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62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Važne </a:t>
            </a:r>
            <a:r>
              <a:rPr lang="hr-HR" dirty="0" smtClean="0"/>
              <a:t>napomene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dirty="0"/>
              <a:t>Provedba aktivnosti i ostvarenje cilja prikazanih u poslovnom planu moraju biti realizirani u razdoblju od najviše tri godine od odluke o dodjeli potpore, a ekonomska/financijska održivost projekta mora biti dokazana u razdoblju od deset godina od odluke o dodjeli potpore.</a:t>
            </a:r>
          </a:p>
          <a:p>
            <a:r>
              <a:rPr lang="hr-HR" dirty="0" smtClean="0"/>
              <a:t>Provođenje </a:t>
            </a:r>
            <a:r>
              <a:rPr lang="hr-HR" dirty="0"/>
              <a:t>prihvatljivih aktivnosti ne smije započeti prije podnošenja Zahtjeva za potporu </a:t>
            </a:r>
            <a:r>
              <a:rPr lang="hr-HR" dirty="0">
                <a:solidFill>
                  <a:srgbClr val="FF0000"/>
                </a:solidFill>
              </a:rPr>
              <a:t>(osim aktivnosti operativno poslovanje). </a:t>
            </a:r>
          </a:p>
          <a:p>
            <a:r>
              <a:rPr lang="hr-HR" dirty="0" smtClean="0"/>
              <a:t>Korisnik </a:t>
            </a:r>
            <a:r>
              <a:rPr lang="hr-HR" dirty="0"/>
              <a:t>prilikom podnošenja zahtjeva za potporu mora imati podmirene odnosno regulirane financijske obveze prema </a:t>
            </a:r>
            <a:r>
              <a:rPr lang="hr-HR" dirty="0" smtClean="0"/>
              <a:t>državnom proračunu Republike Hrvatske.</a:t>
            </a:r>
          </a:p>
          <a:p>
            <a:r>
              <a:rPr lang="hr-HR" dirty="0" smtClean="0"/>
              <a:t>Nije </a:t>
            </a:r>
            <a:r>
              <a:rPr lang="hr-HR" dirty="0"/>
              <a:t>dozvoljeno poduzimanje radnji koje bi mogle dovesti do financiranja istih prihvatljivih aktivnosti ostalih EU fondova, uključujući i prijavu na natječaj za dodjelu sredstava.</a:t>
            </a:r>
          </a:p>
          <a:p>
            <a:r>
              <a:rPr lang="hr-HR" dirty="0"/>
              <a:t>Najkasnije u trenutku podnošenja zahtjeva za isplatu prve rate i najmanje pet godina nakon konačne isplate potpore nositelj/odgovorna osoba poljoprivrednog gospodarstva mora imati prijavljeno prebivalište na području Republike Hrvatske.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10263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Važne napomene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Ukoliko korisnik podnese više zahtjeva za potporu unutar jednog tipa operacije tijekom jednog Natječaja, u obzir će se uzeti zahtjev za potporu s ranijim vremenom podnošenja, dok će se za ostale zahtjeve za potporu izdati odluka o odbijanju.</a:t>
            </a:r>
          </a:p>
          <a:p>
            <a:r>
              <a:rPr lang="hr-HR" dirty="0"/>
              <a:t>Poljoprivredno gospodarstvo mora biti u rangu mikro ili malog poduzeća prema definiciji iz Priloga VI Pravilnika. </a:t>
            </a:r>
          </a:p>
          <a:p>
            <a:r>
              <a:rPr lang="hr-HR" dirty="0"/>
              <a:t>Dodijeljena potpora u tipu operacije 6.3.1. ne može se koristiti za kupovinu poljoprivrednih resursa koji su bili predmet izračuna ekonomske veličine poljoprivrednog gospodarstva za koje se podnosi zahtjev za potporu.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89158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Uloga LAG-a u novom razdoblju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dirty="0" smtClean="0"/>
              <a:t>Raspisivanje natječaja</a:t>
            </a:r>
          </a:p>
          <a:p>
            <a:pPr algn="just"/>
            <a:r>
              <a:rPr lang="hr-HR" dirty="0" smtClean="0"/>
              <a:t>Evaluacija projekata</a:t>
            </a:r>
          </a:p>
          <a:p>
            <a:pPr algn="just"/>
            <a:r>
              <a:rPr lang="hr-HR" dirty="0" smtClean="0"/>
              <a:t>Predlaganje </a:t>
            </a:r>
            <a:r>
              <a:rPr lang="hr-HR" dirty="0" smtClean="0"/>
              <a:t>liste projekata </a:t>
            </a:r>
            <a:r>
              <a:rPr lang="hr-HR" dirty="0" smtClean="0"/>
              <a:t>za financiranje prema Agenciji za </a:t>
            </a:r>
            <a:r>
              <a:rPr lang="hr-HR" dirty="0" smtClean="0"/>
              <a:t>plaćanje</a:t>
            </a:r>
          </a:p>
          <a:p>
            <a:pPr marL="0" indent="0" algn="just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0270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Operacije, iznos i intenzitet potpore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38148975"/>
              </p:ext>
            </p:extLst>
          </p:nvPr>
        </p:nvGraphicFramePr>
        <p:xfrm>
          <a:off x="657507" y="1772816"/>
          <a:ext cx="8063681" cy="415949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13108"/>
                <a:gridCol w="1078237"/>
                <a:gridCol w="3340088"/>
                <a:gridCol w="1224136"/>
                <a:gridCol w="1008112"/>
              </a:tblGrid>
              <a:tr h="6542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Broj mjere</a:t>
                      </a:r>
                      <a:endParaRPr lang="hr-HR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Broj podmjere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Tip operacije</a:t>
                      </a:r>
                      <a:endParaRPr lang="hr-HR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i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Najveći i najmanji iznos potpore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i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Intenzitet potpore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178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4. Ulaganje u fizičku imovinu</a:t>
                      </a:r>
                      <a:endParaRPr lang="hr-HR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4.1.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1.Restrukturiranje, modernizacija i povećanje konkurentnosti poljoprivrednih gospodarstava</a:t>
                      </a:r>
                      <a:endParaRPr lang="hr-HR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2. Zbrinjavanje, rukovanje i korištenje stajskog gnojiva u cilju smanjenja štetnog utjecaja na okoliš</a:t>
                      </a:r>
                      <a:endParaRPr lang="hr-HR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 Korištenje obnovljivih izvora energije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Od 5.000,00 € 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Do 10.000,00 €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Do 50%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7149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6. Razvoj poljoprivrednih gospodarstava i poslovanja</a:t>
                      </a:r>
                      <a:endParaRPr lang="hr-HR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6.3.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Potpora razvoju malih poljoprivrednih gospodarstava</a:t>
                      </a:r>
                      <a:endParaRPr lang="hr-HR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15.000,00 € 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100%</a:t>
                      </a:r>
                      <a:endParaRPr lang="hr-HR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072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6.4.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Razvoj nepoljoprivrednih djelatnosti u ruralnim područjima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Od 3.500,00 € 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Do 7.000,00 €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Do 70%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42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7. Temeljne usluge i obnova u ruralnim područjima</a:t>
                      </a:r>
                      <a:endParaRPr lang="hr-HR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7.4.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Ulaganja u pokretanje, poboljšanje ili proširenje lokalnih temeljnih usluga za ruralno stanovništvo, uključujući slobodno vrijeme i kulturne aktivnosti te povezanu infrastrukturu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Od 15.000,00 € 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Do 30.000,00 €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Do 85%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814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8. Ulaganje u poboljšanje šumskih područja i poboljšanje održivosti šuma</a:t>
                      </a:r>
                      <a:endParaRPr lang="hr-HR" sz="12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8.6.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Modernizacija tehnologija, strojeva, alata i opreme u pridobivanju drva i </a:t>
                      </a:r>
                      <a:r>
                        <a:rPr lang="hr-HR" sz="1000" dirty="0" err="1">
                          <a:effectLst/>
                        </a:rPr>
                        <a:t>šumskouzgojnim</a:t>
                      </a:r>
                      <a:r>
                        <a:rPr lang="hr-HR" sz="1000" dirty="0">
                          <a:effectLst/>
                        </a:rPr>
                        <a:t> radovima</a:t>
                      </a:r>
                      <a:endParaRPr lang="hr-HR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Od 5.000,00 € 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Do 10.000,00 €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i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Do 50%</a:t>
                      </a:r>
                      <a:endParaRPr lang="hr-HR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213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Mario </a:t>
            </a:r>
            <a:r>
              <a:rPr lang="hr-HR" dirty="0" err="1" smtClean="0"/>
              <a:t>Željezić</a:t>
            </a:r>
            <a:endParaRPr lang="hr-HR" dirty="0" smtClean="0"/>
          </a:p>
          <a:p>
            <a:r>
              <a:rPr lang="hr-HR" dirty="0" smtClean="0"/>
              <a:t>Tel: 042 </a:t>
            </a:r>
            <a:r>
              <a:rPr lang="en-US" dirty="0"/>
              <a:t>494 304</a:t>
            </a:r>
            <a:endParaRPr lang="hr-HR" dirty="0" smtClean="0"/>
          </a:p>
          <a:p>
            <a:r>
              <a:rPr lang="hr-HR" dirty="0" smtClean="0"/>
              <a:t>E-mail: voditelj@lagsz.hr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  <p:pic>
        <p:nvPicPr>
          <p:cNvPr id="5" name="Slika 1" descr="LAG-Leader-Ipard-Nedelisc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5562" y="4725144"/>
            <a:ext cx="3386788" cy="76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avokutnik 5"/>
          <p:cNvSpPr/>
          <p:nvPr/>
        </p:nvSpPr>
        <p:spPr>
          <a:xfrm>
            <a:off x="5119538" y="5493000"/>
            <a:ext cx="37863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r-HR" altLang="sr-Latn-RS" sz="20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PROGRAM RURALNOG RAZVOJA 2014.-2020.</a:t>
            </a:r>
            <a:endParaRPr lang="hr-HR" altLang="sr-Latn-RS" sz="800" dirty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sr-Latn-RS" sz="8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Udio sufinanciranja: 90% EU, 10% RH</a:t>
            </a:r>
            <a:br>
              <a:rPr lang="hr-HR" altLang="sr-Latn-RS" sz="8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hr-HR" altLang="sr-Latn-RS" sz="8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Europski poljoprivredni fond za ruralni razvoj: Europa ulaže u ruralna područja</a:t>
            </a:r>
            <a:endParaRPr lang="hr-HR" altLang="sr-Latn-RS" sz="4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92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Osnivanje LAG-a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bg1">
              <a:alpha val="51000"/>
            </a:schemeClr>
          </a:solidFill>
        </p:spPr>
        <p:txBody>
          <a:bodyPr>
            <a:normAutofit/>
          </a:bodyPr>
          <a:lstStyle/>
          <a:p>
            <a:r>
              <a:rPr lang="hr-HR" dirty="0" smtClean="0"/>
              <a:t>Inicijativa 2010.</a:t>
            </a:r>
          </a:p>
          <a:p>
            <a:pPr lvl="1"/>
            <a:r>
              <a:rPr lang="hr-HR" dirty="0" smtClean="0"/>
              <a:t>Varaždinska županija</a:t>
            </a:r>
          </a:p>
          <a:p>
            <a:pPr lvl="1"/>
            <a:r>
              <a:rPr lang="hr-HR" dirty="0" smtClean="0"/>
              <a:t>AZRA</a:t>
            </a:r>
          </a:p>
          <a:p>
            <a:pPr lvl="1"/>
            <a:r>
              <a:rPr lang="hr-HR" dirty="0" smtClean="0"/>
              <a:t>općina </a:t>
            </a:r>
            <a:r>
              <a:rPr lang="hr-HR" dirty="0" smtClean="0"/>
              <a:t>i gradova iz Varaždinske županije</a:t>
            </a:r>
          </a:p>
          <a:p>
            <a:r>
              <a:rPr lang="hr-HR" dirty="0" smtClean="0"/>
              <a:t>Osnivačka skupština je održana 6. prosinca 2010.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2849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Područje </a:t>
            </a:r>
            <a:r>
              <a:rPr lang="hr-HR" dirty="0" smtClean="0"/>
              <a:t>LAG-a Sjeverozapad</a:t>
            </a:r>
            <a:endParaRPr lang="hr-HR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06074497"/>
              </p:ext>
            </p:extLst>
          </p:nvPr>
        </p:nvGraphicFramePr>
        <p:xfrm>
          <a:off x="1115616" y="1700808"/>
          <a:ext cx="6911678" cy="439249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40160"/>
                <a:gridCol w="1436976"/>
                <a:gridCol w="1695345"/>
                <a:gridCol w="2339197"/>
              </a:tblGrid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300" dirty="0">
                          <a:effectLst/>
                        </a:rPr>
                        <a:t>broj stanovnika</a:t>
                      </a:r>
                      <a:endParaRPr lang="hr-HR" sz="13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300" dirty="0">
                          <a:effectLst/>
                        </a:rPr>
                        <a:t>broj kućanstava</a:t>
                      </a:r>
                      <a:endParaRPr lang="hr-HR" sz="13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300" dirty="0">
                          <a:effectLst/>
                        </a:rPr>
                        <a:t>površina u km</a:t>
                      </a:r>
                      <a:r>
                        <a:rPr lang="hr-HR" sz="1300" baseline="30000" dirty="0">
                          <a:effectLst/>
                        </a:rPr>
                        <a:t>2</a:t>
                      </a:r>
                      <a:endParaRPr lang="hr-HR" sz="13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Ivanec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13.765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4.057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96,10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Lepoglava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8.271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2.330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66,42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Varaždin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46.946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17.021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59,45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Bednja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3.977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1.395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75,58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Beretinec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2.176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632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12,40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Cestica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5.811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1.603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46,00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Donja Voća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2.455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807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35,30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Klenovnik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2.015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603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25,65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Maruševec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6.379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1.859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50,00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Petrijanec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4.825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1.239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48,00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Sračinec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4.835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1.414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23,41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Sveti Ilija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3.511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1.032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17,22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Vidovec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5.423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1.433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32,10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Vinica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3.396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1.022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32,14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UKUPNO</a:t>
                      </a:r>
                      <a:endParaRPr lang="hr-HR" sz="12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113.785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>
                          <a:effectLst/>
                        </a:rPr>
                        <a:t>36.605</a:t>
                      </a:r>
                      <a:endParaRPr lang="hr-HR" sz="1200" b="1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b="1" dirty="0">
                          <a:effectLst/>
                        </a:rPr>
                        <a:t>619,77</a:t>
                      </a:r>
                      <a:endParaRPr lang="hr-HR" sz="12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28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3E3D2D"/>
                </a:solidFill>
              </a:rPr>
              <a:t>Područje </a:t>
            </a:r>
            <a:r>
              <a:rPr lang="hr-HR" dirty="0">
                <a:solidFill>
                  <a:srgbClr val="3E3D2D"/>
                </a:solidFill>
              </a:rPr>
              <a:t>LAG-a Sjeverozapad</a:t>
            </a:r>
            <a:endParaRPr lang="hr-HR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87624" y="1700808"/>
            <a:ext cx="6624736" cy="438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30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Aktivnosti LAG-a u proteklom razdoblju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Clr>
                <a:srgbClr val="71685A"/>
              </a:buClr>
            </a:pPr>
            <a:r>
              <a:rPr lang="hr-HR" sz="1700" dirty="0" smtClean="0">
                <a:solidFill>
                  <a:prstClr val="black"/>
                </a:solidFill>
              </a:rPr>
              <a:t>Ostvareno </a:t>
            </a:r>
            <a:r>
              <a:rPr lang="hr-HR" sz="1700" dirty="0">
                <a:solidFill>
                  <a:prstClr val="black"/>
                </a:solidFill>
              </a:rPr>
              <a:t>financiranje LAG-a </a:t>
            </a:r>
            <a:r>
              <a:rPr lang="hr-HR" sz="1700" dirty="0" smtClean="0">
                <a:solidFill>
                  <a:prstClr val="black"/>
                </a:solidFill>
              </a:rPr>
              <a:t>iz IPARD programa Mjera 202 u iznosu od </a:t>
            </a:r>
            <a:r>
              <a:rPr lang="hr-HR" sz="1700" b="1" dirty="0" smtClean="0">
                <a:solidFill>
                  <a:prstClr val="black"/>
                </a:solidFill>
              </a:rPr>
              <a:t>900.000 kuna</a:t>
            </a:r>
          </a:p>
          <a:p>
            <a:pPr algn="just">
              <a:buClr>
                <a:srgbClr val="71685A"/>
              </a:buClr>
            </a:pPr>
            <a:r>
              <a:rPr lang="hr-HR" sz="1700" dirty="0" smtClean="0">
                <a:solidFill>
                  <a:prstClr val="black"/>
                </a:solidFill>
              </a:rPr>
              <a:t>Ostvareno financiranje LAG-a iz PRR-a RH, </a:t>
            </a:r>
            <a:r>
              <a:rPr lang="hr-HR" sz="1700" dirty="0" err="1" smtClean="0">
                <a:solidFill>
                  <a:prstClr val="black"/>
                </a:solidFill>
              </a:rPr>
              <a:t>Podmjera</a:t>
            </a:r>
            <a:r>
              <a:rPr lang="hr-HR" sz="1700" dirty="0" smtClean="0">
                <a:solidFill>
                  <a:prstClr val="black"/>
                </a:solidFill>
              </a:rPr>
              <a:t> 19.1. za izradu </a:t>
            </a:r>
            <a:r>
              <a:rPr lang="hr-HR" sz="1700" dirty="0">
                <a:solidFill>
                  <a:prstClr val="black"/>
                </a:solidFill>
              </a:rPr>
              <a:t>LRS u iznosu od </a:t>
            </a:r>
            <a:r>
              <a:rPr lang="hr-HR" sz="1700" b="1" dirty="0" smtClean="0">
                <a:solidFill>
                  <a:prstClr val="black"/>
                </a:solidFill>
              </a:rPr>
              <a:t>318.000 </a:t>
            </a:r>
            <a:r>
              <a:rPr lang="hr-HR" sz="1700" b="1" dirty="0">
                <a:solidFill>
                  <a:prstClr val="black"/>
                </a:solidFill>
              </a:rPr>
              <a:t>kuna</a:t>
            </a:r>
          </a:p>
          <a:p>
            <a:pPr algn="just">
              <a:buClr>
                <a:srgbClr val="71685A"/>
              </a:buClr>
            </a:pPr>
            <a:r>
              <a:rPr lang="hr-HR" sz="1700" dirty="0" smtClean="0">
                <a:solidFill>
                  <a:prstClr val="black"/>
                </a:solidFill>
              </a:rPr>
              <a:t>Izrađena </a:t>
            </a:r>
            <a:r>
              <a:rPr lang="pl-PL" sz="1700" dirty="0">
                <a:solidFill>
                  <a:prstClr val="black"/>
                </a:solidFill>
              </a:rPr>
              <a:t>Lokalna razvojna strategija Lokalne akcijske grupe </a:t>
            </a:r>
            <a:r>
              <a:rPr lang="pl-PL" sz="1700" dirty="0" smtClean="0">
                <a:solidFill>
                  <a:prstClr val="black"/>
                </a:solidFill>
              </a:rPr>
              <a:t>- Sjeverozapad 2014. </a:t>
            </a:r>
            <a:r>
              <a:rPr lang="pl-PL" sz="1700" dirty="0">
                <a:solidFill>
                  <a:prstClr val="black"/>
                </a:solidFill>
              </a:rPr>
              <a:t>- </a:t>
            </a:r>
            <a:r>
              <a:rPr lang="pl-PL" sz="1700" dirty="0" smtClean="0">
                <a:solidFill>
                  <a:prstClr val="black"/>
                </a:solidFill>
              </a:rPr>
              <a:t>2020.</a:t>
            </a:r>
          </a:p>
          <a:p>
            <a:pPr algn="just">
              <a:buClr>
                <a:srgbClr val="71685A"/>
              </a:buClr>
            </a:pPr>
            <a:r>
              <a:rPr lang="hr-HR" sz="1700" dirty="0">
                <a:solidFill>
                  <a:prstClr val="black"/>
                </a:solidFill>
              </a:rPr>
              <a:t>Ostvareno financiranje LAG-a iz PRR-a </a:t>
            </a:r>
            <a:r>
              <a:rPr lang="hr-HR" sz="1700" dirty="0" err="1">
                <a:solidFill>
                  <a:prstClr val="black"/>
                </a:solidFill>
              </a:rPr>
              <a:t>Podmjera</a:t>
            </a:r>
            <a:r>
              <a:rPr lang="hr-HR" sz="1700" dirty="0">
                <a:solidFill>
                  <a:prstClr val="black"/>
                </a:solidFill>
              </a:rPr>
              <a:t> 19.2. »Provedba operacija unutar CLLD strategije« (provedba LRS), </a:t>
            </a:r>
            <a:r>
              <a:rPr lang="hr-HR" sz="1700" dirty="0" err="1">
                <a:solidFill>
                  <a:prstClr val="black"/>
                </a:solidFill>
              </a:rPr>
              <a:t>podmjere</a:t>
            </a:r>
            <a:r>
              <a:rPr lang="hr-HR" sz="1700" dirty="0">
                <a:solidFill>
                  <a:prstClr val="black"/>
                </a:solidFill>
              </a:rPr>
              <a:t> 19.3. »Priprema i provedba aktivnosti suradnje LAG-a« i </a:t>
            </a:r>
            <a:r>
              <a:rPr lang="hr-HR" sz="1700" dirty="0" err="1">
                <a:solidFill>
                  <a:prstClr val="black"/>
                </a:solidFill>
              </a:rPr>
              <a:t>podmjere</a:t>
            </a:r>
            <a:r>
              <a:rPr lang="hr-HR" sz="1700" dirty="0">
                <a:solidFill>
                  <a:prstClr val="black"/>
                </a:solidFill>
              </a:rPr>
              <a:t> 19.4. »Tekući troškovi i animacija</a:t>
            </a:r>
            <a:r>
              <a:rPr lang="hr-HR" sz="1700" dirty="0" smtClean="0">
                <a:solidFill>
                  <a:prstClr val="black"/>
                </a:solidFill>
              </a:rPr>
              <a:t>« </a:t>
            </a:r>
            <a:r>
              <a:rPr lang="hr-HR" sz="1700" dirty="0">
                <a:solidFill>
                  <a:prstClr val="black"/>
                </a:solidFill>
              </a:rPr>
              <a:t>u iznosu od </a:t>
            </a:r>
            <a:r>
              <a:rPr lang="hr-HR" sz="1700" b="1" dirty="0">
                <a:solidFill>
                  <a:prstClr val="black"/>
                </a:solidFill>
              </a:rPr>
              <a:t>9.469.160,82 kuna </a:t>
            </a:r>
            <a:endParaRPr lang="hr-HR" sz="1700" b="1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hr-HR" sz="32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66086" y="5263869"/>
            <a:ext cx="2160240" cy="1326909"/>
          </a:xfrm>
          <a:prstGeom prst="rect">
            <a:avLst/>
          </a:prstGeom>
        </p:spPr>
      </p:pic>
      <p:pic>
        <p:nvPicPr>
          <p:cNvPr id="6" name="Slika 1" descr="LAG-Leader-Ipard-Nedelisce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18669" y="5263869"/>
            <a:ext cx="2831537" cy="641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ravokutnik 6"/>
          <p:cNvSpPr/>
          <p:nvPr/>
        </p:nvSpPr>
        <p:spPr>
          <a:xfrm>
            <a:off x="4746206" y="5949280"/>
            <a:ext cx="41764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hr-HR" altLang="sr-Latn-RS" sz="11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PROGRAM RURALNOG RAZVOJA 2014.-2020.</a:t>
            </a:r>
            <a:endParaRPr lang="hr-HR" altLang="sr-Latn-RS" sz="1100" dirty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sr-Latn-RS" sz="11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Udio sufinanciranja: 90% EU, 10% RH</a:t>
            </a:r>
            <a:br>
              <a:rPr lang="hr-HR" altLang="sr-Latn-RS" sz="11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hr-HR" altLang="sr-Latn-RS" sz="11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Europski poljoprivredni fond za ruralni razvoj: Europa ulaže u ruralna područja</a:t>
            </a:r>
            <a:endParaRPr lang="hr-HR" altLang="sr-Latn-RS" sz="1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1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Natječaj – 6.3</a:t>
            </a:r>
            <a:r>
              <a:rPr lang="hr-HR" dirty="0" smtClean="0"/>
              <a:t>. za mala </a:t>
            </a:r>
            <a:r>
              <a:rPr lang="hr-HR" dirty="0"/>
              <a:t>poljoprivredna gospodarstva 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79832" cy="4495800"/>
          </a:xfrm>
        </p:spPr>
        <p:txBody>
          <a:bodyPr/>
          <a:lstStyle/>
          <a:p>
            <a:pPr algn="just"/>
            <a:r>
              <a:rPr lang="hr-HR" dirty="0" smtClean="0"/>
              <a:t>Raspisuje ga LAG i objavljuje na svojoj web stranici </a:t>
            </a:r>
            <a:r>
              <a:rPr lang="hr-HR" dirty="0" smtClean="0">
                <a:hlinkClick r:id="rId2"/>
              </a:rPr>
              <a:t>www.lagsz.hr</a:t>
            </a:r>
            <a:r>
              <a:rPr lang="hr-HR" dirty="0" smtClean="0"/>
              <a:t> </a:t>
            </a:r>
          </a:p>
          <a:p>
            <a:pPr algn="just"/>
            <a:r>
              <a:rPr lang="hr-HR" dirty="0" smtClean="0"/>
              <a:t>Planirano vrijeme raspisivanja - ožujak 2018. godine</a:t>
            </a:r>
          </a:p>
          <a:p>
            <a:pPr algn="just"/>
            <a:r>
              <a:rPr lang="hr-HR" dirty="0" smtClean="0"/>
              <a:t>Prijava na natječaj trajati će mjesec dana</a:t>
            </a:r>
          </a:p>
          <a:p>
            <a:pPr algn="just"/>
            <a:r>
              <a:rPr lang="hr-HR" dirty="0" smtClean="0"/>
              <a:t>Prijava se podnosi u papirnatom obliku putem pošte, preporučenom </a:t>
            </a:r>
            <a:r>
              <a:rPr lang="hr-HR" dirty="0" smtClean="0"/>
              <a:t>pošiljkom s povratnicom</a:t>
            </a:r>
            <a:endParaRPr lang="hr-HR" dirty="0" smtClean="0"/>
          </a:p>
          <a:p>
            <a:pPr algn="just"/>
            <a:r>
              <a:rPr lang="pl-PL" dirty="0" smtClean="0"/>
              <a:t>2.559.900 kuna </a:t>
            </a:r>
            <a:r>
              <a:rPr lang="pl-PL" dirty="0"/>
              <a:t>planirano za provedbu </a:t>
            </a:r>
            <a:r>
              <a:rPr lang="pl-PL" dirty="0" smtClean="0"/>
              <a:t>natječaja (23 projekta)</a:t>
            </a:r>
            <a:endParaRPr lang="pl-PL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7495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Korisnici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dirty="0"/>
              <a:t>mala poljoprivredna gospodarstva </a:t>
            </a:r>
            <a:r>
              <a:rPr lang="hr-HR" dirty="0" smtClean="0"/>
              <a:t>(OPG) upisana </a:t>
            </a:r>
            <a:r>
              <a:rPr lang="hr-HR" dirty="0"/>
              <a:t>u Upisnik poljoprivrednih gospodarstva koje u trenutku podnošenja Zahtjeva za potporu moraju pripadati ekonomskoj </a:t>
            </a:r>
            <a:r>
              <a:rPr lang="hr-HR" dirty="0" smtClean="0"/>
              <a:t>veličini od </a:t>
            </a:r>
            <a:r>
              <a:rPr lang="hr-HR" dirty="0"/>
              <a:t>2.000 eura do 7.999 eura (u izračun ne ulaze promjene nakon </a:t>
            </a:r>
            <a:r>
              <a:rPr lang="hr-HR" dirty="0" smtClean="0"/>
              <a:t>raspisivanja natječaja)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292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Vrsta </a:t>
            </a:r>
            <a:r>
              <a:rPr lang="hr-HR" dirty="0" smtClean="0"/>
              <a:t>potpore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2050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r-HR" dirty="0"/>
              <a:t>Potpora se dodjeljuje u obliku bespovratnih financijskih sredstava za provođenje prihvatljivih aktivnosti navedenih u poslovnom planu i ostvarivanje ciljeva </a:t>
            </a:r>
            <a:r>
              <a:rPr lang="hr-HR" b="1" dirty="0"/>
              <a:t>modernizacije i/ili unapređenje procesa rada i poslovanja i/ili povećanje proizvodnog kapaciteta</a:t>
            </a:r>
          </a:p>
          <a:p>
            <a:pPr algn="just"/>
            <a:r>
              <a:rPr lang="hr-HR" dirty="0" smtClean="0"/>
              <a:t>Visina </a:t>
            </a:r>
            <a:r>
              <a:rPr lang="hr-HR" dirty="0"/>
              <a:t>potpore iznosi </a:t>
            </a:r>
            <a:r>
              <a:rPr lang="hr-HR" b="1" dirty="0" smtClean="0"/>
              <a:t>15.000</a:t>
            </a:r>
            <a:r>
              <a:rPr lang="hr-HR" dirty="0" smtClean="0"/>
              <a:t> </a:t>
            </a:r>
            <a:r>
              <a:rPr lang="hr-HR" b="1" dirty="0" smtClean="0"/>
              <a:t>eura</a:t>
            </a:r>
          </a:p>
          <a:p>
            <a:pPr algn="just"/>
            <a:r>
              <a:rPr lang="hr-HR" dirty="0"/>
              <a:t>Potpora unutar tipa operacije 6.3</a:t>
            </a:r>
            <a:r>
              <a:rPr lang="hr-HR" dirty="0" smtClean="0"/>
              <a:t>. </a:t>
            </a:r>
            <a:r>
              <a:rPr lang="hr-HR" dirty="0"/>
              <a:t>može se dodijeliti samo jednom tijekom programskog razdoblja 2014-2020 po malom poljoprivrednom </a:t>
            </a:r>
            <a:r>
              <a:rPr lang="hr-HR" dirty="0" smtClean="0"/>
              <a:t>gospodarstvu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8596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Prihvatljive aktivnosti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565104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hr-HR" sz="3400" dirty="0"/>
              <a:t>kupnja </a:t>
            </a:r>
            <a:r>
              <a:rPr lang="hr-HR" sz="3400" b="1" dirty="0"/>
              <a:t>domaćih životinja</a:t>
            </a:r>
            <a:r>
              <a:rPr lang="hr-HR" sz="3400" dirty="0"/>
              <a:t>, </a:t>
            </a:r>
            <a:r>
              <a:rPr lang="hr-HR" sz="3400" b="1" dirty="0" smtClean="0"/>
              <a:t>višegodišnjeg bilja</a:t>
            </a:r>
            <a:r>
              <a:rPr lang="hr-HR" sz="3400" dirty="0" smtClean="0"/>
              <a:t> </a:t>
            </a:r>
            <a:r>
              <a:rPr lang="hr-HR" sz="3400" dirty="0"/>
              <a:t>i sadnog materijala </a:t>
            </a:r>
          </a:p>
          <a:p>
            <a:pPr algn="just"/>
            <a:r>
              <a:rPr lang="hr-HR" sz="3400" dirty="0" smtClean="0"/>
              <a:t>kupnja</a:t>
            </a:r>
            <a:r>
              <a:rPr lang="hr-HR" sz="3400" dirty="0"/>
              <a:t>, građenje i/ili opremanje zatvorenih/zaštićenih </a:t>
            </a:r>
            <a:r>
              <a:rPr lang="hr-HR" sz="3400" b="1" dirty="0"/>
              <a:t>prostora i objekata</a:t>
            </a:r>
            <a:r>
              <a:rPr lang="hr-HR" sz="3400" dirty="0"/>
              <a:t> te ostalih gospodarskih objekata uključujući vanjsku i unutarnju infrastrukturu u sklopu poljoprivrednog gospodarstva u svrhu obavljanja poljoprivredne proizvodnje i/ili prerade proizvoda</a:t>
            </a:r>
          </a:p>
          <a:p>
            <a:pPr algn="just"/>
            <a:r>
              <a:rPr lang="hr-HR" sz="3400" dirty="0" smtClean="0"/>
              <a:t>kupnja </a:t>
            </a:r>
            <a:r>
              <a:rPr lang="hr-HR" sz="3400" b="1" dirty="0"/>
              <a:t>poljoprivredne mehanizacije, strojeva i opreme</a:t>
            </a:r>
            <a:r>
              <a:rPr lang="hr-HR" sz="3400" dirty="0"/>
              <a:t>,</a:t>
            </a:r>
          </a:p>
          <a:p>
            <a:pPr algn="just"/>
            <a:r>
              <a:rPr lang="hr-HR" sz="3400" dirty="0" smtClean="0"/>
              <a:t>podizanje </a:t>
            </a:r>
            <a:r>
              <a:rPr lang="hr-HR" sz="3400" dirty="0"/>
              <a:t>novih i/ili restrukturiranje postojećih </a:t>
            </a:r>
            <a:r>
              <a:rPr lang="hr-HR" sz="3400" b="1" dirty="0"/>
              <a:t>višegodišnjih nasada</a:t>
            </a:r>
            <a:r>
              <a:rPr lang="hr-HR" sz="3400" dirty="0"/>
              <a:t>,</a:t>
            </a:r>
          </a:p>
          <a:p>
            <a:pPr algn="just"/>
            <a:r>
              <a:rPr lang="hr-HR" sz="3400" dirty="0" smtClean="0"/>
              <a:t>uređenje </a:t>
            </a:r>
            <a:r>
              <a:rPr lang="hr-HR" sz="3400" dirty="0"/>
              <a:t>i </a:t>
            </a:r>
            <a:r>
              <a:rPr lang="hr-HR" sz="3400" b="1" dirty="0"/>
              <a:t>poboljšanje kvalitete poljoprivrednog zemljišta </a:t>
            </a:r>
            <a:r>
              <a:rPr lang="hr-HR" sz="3400" dirty="0"/>
              <a:t>u svrhu poljoprivredne proizvodnje,</a:t>
            </a:r>
          </a:p>
          <a:p>
            <a:pPr algn="just"/>
            <a:r>
              <a:rPr lang="hr-HR" sz="3400" dirty="0" smtClean="0"/>
              <a:t>građenje </a:t>
            </a:r>
            <a:r>
              <a:rPr lang="hr-HR" sz="3400" dirty="0"/>
              <a:t>i/ili opremanje </a:t>
            </a:r>
            <a:r>
              <a:rPr lang="hr-HR" sz="3400" b="1" dirty="0"/>
              <a:t>objekata za prodaju i prezentaciju vlastitih poljoprivrednih proizvoda</a:t>
            </a:r>
            <a:r>
              <a:rPr lang="hr-HR" sz="3400" dirty="0"/>
              <a:t> uključujući i troškove promidžbe vlastitih poljoprivrednih proizvoda</a:t>
            </a:r>
          </a:p>
          <a:p>
            <a:pPr algn="just"/>
            <a:r>
              <a:rPr lang="hr-HR" sz="3400" dirty="0" smtClean="0"/>
              <a:t>stjecanje </a:t>
            </a:r>
            <a:r>
              <a:rPr lang="hr-HR" sz="3400" dirty="0"/>
              <a:t>potrebnih </a:t>
            </a:r>
            <a:r>
              <a:rPr lang="hr-HR" sz="3400" b="1" dirty="0"/>
              <a:t>stručnih znanja i sposobnosti </a:t>
            </a:r>
            <a:r>
              <a:rPr lang="hr-HR" sz="3400" dirty="0"/>
              <a:t>za obavljanje poljoprivredne proizvodnje i prerade </a:t>
            </a:r>
            <a:r>
              <a:rPr lang="hr-HR" sz="3400" dirty="0" smtClean="0"/>
              <a:t>proizvoda</a:t>
            </a:r>
          </a:p>
          <a:p>
            <a:pPr algn="just"/>
            <a:endParaRPr lang="hr-HR" sz="3400" dirty="0"/>
          </a:p>
          <a:p>
            <a:pPr algn="just"/>
            <a:r>
              <a:rPr lang="hr-HR" sz="3400" dirty="0"/>
              <a:t>Domaće životinje, višegodišnje  </a:t>
            </a:r>
            <a:r>
              <a:rPr lang="hr-HR" sz="3400" dirty="0" smtClean="0"/>
              <a:t>bilje i </a:t>
            </a:r>
            <a:r>
              <a:rPr lang="hr-HR" sz="3400" dirty="0"/>
              <a:t>sadni materijal koje se planiraju kupiti s dodijeljenom potporom u tipu operacije 6.3</a:t>
            </a:r>
            <a:r>
              <a:rPr lang="hr-HR" sz="3400" dirty="0" smtClean="0"/>
              <a:t>. </a:t>
            </a:r>
            <a:r>
              <a:rPr lang="hr-HR" sz="3400" dirty="0"/>
              <a:t>moraju biti u svrhu poljoprivredne proizvodnje.</a:t>
            </a:r>
          </a:p>
          <a:p>
            <a:pPr algn="just"/>
            <a:r>
              <a:rPr lang="hr-HR" sz="3400" dirty="0"/>
              <a:t>Dodijeljena potpora u tipu operacije 6.3</a:t>
            </a:r>
            <a:r>
              <a:rPr lang="hr-HR" sz="3400" dirty="0" smtClean="0"/>
              <a:t>. </a:t>
            </a:r>
            <a:r>
              <a:rPr lang="hr-HR" sz="3400" dirty="0"/>
              <a:t>ne može se koristiti za kupovinu prihvatljivih aktivnosti od članova obiteljskog poljoprivrednog </a:t>
            </a:r>
            <a:r>
              <a:rPr lang="hr-HR" sz="3400" dirty="0" smtClean="0"/>
              <a:t>i </a:t>
            </a:r>
            <a:r>
              <a:rPr lang="hr-HR" sz="3400" dirty="0"/>
              <a:t>od članova istog kućanstva.</a:t>
            </a:r>
          </a:p>
          <a:p>
            <a:pPr algn="just"/>
            <a:r>
              <a:rPr lang="hr-HR" sz="3400" dirty="0"/>
              <a:t>Prihvatljive aktivnosti se odnose i na sektor </a:t>
            </a:r>
            <a:r>
              <a:rPr lang="hr-HR" sz="3400" b="1" dirty="0"/>
              <a:t>vina i pčela </a:t>
            </a:r>
            <a:r>
              <a:rPr lang="hr-HR" sz="3400" dirty="0"/>
              <a:t>(izbjegavanje duplog sufinanciranja).</a:t>
            </a:r>
          </a:p>
          <a:p>
            <a:endParaRPr lang="hr-HR" dirty="0"/>
          </a:p>
        </p:txBody>
      </p:sp>
      <p:cxnSp>
        <p:nvCxnSpPr>
          <p:cNvPr id="7" name="Ravni poveznik 6"/>
          <p:cNvCxnSpPr/>
          <p:nvPr/>
        </p:nvCxnSpPr>
        <p:spPr>
          <a:xfrm>
            <a:off x="1043608" y="4221088"/>
            <a:ext cx="76328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8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ja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Medij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j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2961</TotalTime>
  <Words>1566</Words>
  <Application>Microsoft Office PowerPoint</Application>
  <PresentationFormat>Prikaz na zaslonu (4:3)</PresentationFormat>
  <Paragraphs>185</Paragraphs>
  <Slides>18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26" baseType="lpstr">
      <vt:lpstr>Arial</vt:lpstr>
      <vt:lpstr>Arial Narrow</vt:lpstr>
      <vt:lpstr>Calibri</vt:lpstr>
      <vt:lpstr>Times New Roman</vt:lpstr>
      <vt:lpstr>Tw Cen MT</vt:lpstr>
      <vt:lpstr>Wingdings</vt:lpstr>
      <vt:lpstr>Wingdings 2</vt:lpstr>
      <vt:lpstr>Medijan</vt:lpstr>
      <vt:lpstr>POTPORA MALIM POLJOPRIVREDNIM GOSPODARSTVIMA OD STRANE LAG-A Sjeverozapad</vt:lpstr>
      <vt:lpstr>Osnivanje LAG-a</vt:lpstr>
      <vt:lpstr>Područje LAG-a Sjeverozapad</vt:lpstr>
      <vt:lpstr>Područje LAG-a Sjeverozapad</vt:lpstr>
      <vt:lpstr>Aktivnosti LAG-a u proteklom razdoblju</vt:lpstr>
      <vt:lpstr>Natječaj – 6.3. za mala poljoprivredna gospodarstva  </vt:lpstr>
      <vt:lpstr>Korisnici</vt:lpstr>
      <vt:lpstr>Vrsta potpore</vt:lpstr>
      <vt:lpstr>Prihvatljive aktivnosti </vt:lpstr>
      <vt:lpstr>PowerPointova prezentacija</vt:lpstr>
      <vt:lpstr>Uvjeti prihvatljivosti  </vt:lpstr>
      <vt:lpstr>Posebni uvjeti</vt:lpstr>
      <vt:lpstr>Uvjeti prihvatljivosti </vt:lpstr>
      <vt:lpstr>Važne napomene</vt:lpstr>
      <vt:lpstr>Važne napomene</vt:lpstr>
      <vt:lpstr>Uloga LAG-a u novom razdoblju</vt:lpstr>
      <vt:lpstr>Operacije, iznos i intenzitet potpore</vt:lpstr>
      <vt:lpstr>Hvala na pažnji!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LAG Sjeverozapad</dc:title>
  <dc:creator>Emil</dc:creator>
  <cp:lastModifiedBy>Emil Tkalec</cp:lastModifiedBy>
  <cp:revision>101</cp:revision>
  <dcterms:created xsi:type="dcterms:W3CDTF">2011-09-08T09:14:09Z</dcterms:created>
  <dcterms:modified xsi:type="dcterms:W3CDTF">2018-02-01T10:40:23Z</dcterms:modified>
</cp:coreProperties>
</file>